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Averta 2" panose="020B0604020202020204" charset="0"/>
      <p:regular r:id="rId24"/>
    </p:embeddedFont>
    <p:embeddedFont>
      <p:font typeface="Averta 3" panose="020B0604020202020204" charset="0"/>
      <p:regular r:id="rId25"/>
    </p:embeddedFont>
    <p:embeddedFont>
      <p:font typeface="Averta 1"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1.pn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58.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55.svg"/></Relationships>
</file>

<file path=ppt/slides/_rels/slide15.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46.png"/><Relationship Id="rId18" Type="http://schemas.openxmlformats.org/officeDocument/2006/relationships/image" Target="../media/image74.svg"/><Relationship Id="rId3" Type="http://schemas.openxmlformats.org/officeDocument/2006/relationships/image" Target="../media/image41.png"/><Relationship Id="rId21" Type="http://schemas.openxmlformats.org/officeDocument/2006/relationships/image" Target="../media/image50.png"/><Relationship Id="rId7" Type="http://schemas.openxmlformats.org/officeDocument/2006/relationships/image" Target="../media/image43.png"/><Relationship Id="rId12" Type="http://schemas.openxmlformats.org/officeDocument/2006/relationships/image" Target="../media/image68.svg"/><Relationship Id="rId17" Type="http://schemas.openxmlformats.org/officeDocument/2006/relationships/image" Target="../media/image48.png"/><Relationship Id="rId2" Type="http://schemas.openxmlformats.org/officeDocument/2006/relationships/image" Target="../media/image11.png"/><Relationship Id="rId16" Type="http://schemas.openxmlformats.org/officeDocument/2006/relationships/image" Target="../media/image72.svg"/><Relationship Id="rId20"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47.png"/><Relationship Id="rId10" Type="http://schemas.openxmlformats.org/officeDocument/2006/relationships/image" Target="../media/image66.svg"/><Relationship Id="rId19" Type="http://schemas.openxmlformats.org/officeDocument/2006/relationships/image" Target="../media/image49.png"/><Relationship Id="rId4" Type="http://schemas.openxmlformats.org/officeDocument/2006/relationships/image" Target="../media/image60.svg"/><Relationship Id="rId9" Type="http://schemas.openxmlformats.org/officeDocument/2006/relationships/image" Target="../media/image44.png"/><Relationship Id="rId14" Type="http://schemas.openxmlformats.org/officeDocument/2006/relationships/image" Target="../media/image70.svg"/><Relationship Id="rId22" Type="http://schemas.openxmlformats.org/officeDocument/2006/relationships/image" Target="../media/image78.svg"/></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hyperlink" Target="https://www.rhodeshouse.ox.ac.uk" TargetMode="External"/><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hyperlink" Target="mailto:outreach@rhodeshouse.ox.ac.uk"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5.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9.svg"/><Relationship Id="rId7"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2.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131">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sp>
        <p:nvSpPr>
          <p:cNvPr id="3" name="Freeform 3"/>
          <p:cNvSpPr/>
          <p:nvPr/>
        </p:nvSpPr>
        <p:spPr>
          <a:xfrm>
            <a:off x="12731187" y="617324"/>
            <a:ext cx="4555621" cy="1020976"/>
          </a:xfrm>
          <a:custGeom>
            <a:avLst/>
            <a:gdLst/>
            <a:ahLst/>
            <a:cxnLst/>
            <a:rect l="l" t="t" r="r" b="b"/>
            <a:pathLst>
              <a:path w="4555621" h="1020976">
                <a:moveTo>
                  <a:pt x="0" y="0"/>
                </a:moveTo>
                <a:lnTo>
                  <a:pt x="4555621" y="0"/>
                </a:lnTo>
                <a:lnTo>
                  <a:pt x="4555621" y="1020976"/>
                </a:lnTo>
                <a:lnTo>
                  <a:pt x="0" y="1020976"/>
                </a:lnTo>
                <a:lnTo>
                  <a:pt x="0" y="0"/>
                </a:lnTo>
                <a:close/>
              </a:path>
            </a:pathLst>
          </a:custGeom>
          <a:blipFill>
            <a:blip r:embed="rId4" cstate="print">
              <a:extLst>
                <a:ext uri="{28A0092B-C50C-407E-A947-70E740481C1C}">
                  <a14:useLocalDpi xmlns:a14="http://schemas.microsoft.com/office/drawing/2010/main" val="0"/>
                </a:ext>
              </a:extLst>
            </a:blip>
            <a:stretch>
              <a:fillRect b="-167"/>
            </a:stretch>
          </a:blipFill>
        </p:spPr>
      </p:sp>
      <p:sp>
        <p:nvSpPr>
          <p:cNvPr id="6" name="TextBox 6"/>
          <p:cNvSpPr txBox="1"/>
          <p:nvPr/>
        </p:nvSpPr>
        <p:spPr>
          <a:xfrm>
            <a:off x="9285808" y="2640404"/>
            <a:ext cx="8001000" cy="3847668"/>
          </a:xfrm>
          <a:prstGeom prst="rect">
            <a:avLst/>
          </a:prstGeom>
        </p:spPr>
        <p:txBody>
          <a:bodyPr lIns="0" tIns="0" rIns="0" bIns="0" rtlCol="0" anchor="t">
            <a:spAutoFit/>
          </a:bodyPr>
          <a:lstStyle/>
          <a:p>
            <a:pPr algn="l">
              <a:lnSpc>
                <a:spcPts val="10075"/>
              </a:lnSpc>
            </a:pPr>
            <a:r>
              <a:rPr lang="en-US" sz="8768">
                <a:solidFill>
                  <a:srgbClr val="FFFFFF"/>
                </a:solidFill>
                <a:latin typeface="Averta 1"/>
                <a:ea typeface="Averta 1"/>
                <a:cs typeface="Averta 1"/>
                <a:sym typeface="Averta 1"/>
              </a:rPr>
              <a:t>THE </a:t>
            </a:r>
          </a:p>
          <a:p>
            <a:pPr algn="l">
              <a:lnSpc>
                <a:spcPts val="10075"/>
              </a:lnSpc>
            </a:pPr>
            <a:r>
              <a:rPr lang="en-US" sz="8768">
                <a:solidFill>
                  <a:srgbClr val="FFFFFF"/>
                </a:solidFill>
                <a:latin typeface="Averta 2"/>
                <a:ea typeface="Averta 2"/>
                <a:cs typeface="Averta 2"/>
                <a:sym typeface="Averta 2"/>
              </a:rPr>
              <a:t>RHODES SCHOLARSHIP</a:t>
            </a:r>
          </a:p>
        </p:txBody>
      </p:sp>
      <p:sp>
        <p:nvSpPr>
          <p:cNvPr id="7" name="TextBox 7"/>
          <p:cNvSpPr txBox="1"/>
          <p:nvPr/>
        </p:nvSpPr>
        <p:spPr>
          <a:xfrm>
            <a:off x="8325498" y="7354847"/>
            <a:ext cx="9009612" cy="748031"/>
          </a:xfrm>
          <a:prstGeom prst="rect">
            <a:avLst/>
          </a:prstGeom>
        </p:spPr>
        <p:txBody>
          <a:bodyPr lIns="0" tIns="0" rIns="0" bIns="0" rtlCol="0" anchor="t">
            <a:spAutoFit/>
          </a:bodyPr>
          <a:lstStyle/>
          <a:p>
            <a:pPr algn="ctr">
              <a:lnSpc>
                <a:spcPts val="6019"/>
              </a:lnSpc>
            </a:pPr>
            <a:r>
              <a:rPr lang="en-US" sz="4299">
                <a:solidFill>
                  <a:srgbClr val="FFFFFF"/>
                </a:solidFill>
                <a:latin typeface="Averta 3"/>
                <a:ea typeface="Averta 3"/>
                <a:cs typeface="Averta 3"/>
                <a:sym typeface="Averta 3"/>
              </a:rPr>
              <a:t>Information for Academic Advisors </a:t>
            </a:r>
          </a:p>
        </p:txBody>
      </p:sp>
      <p:grpSp>
        <p:nvGrpSpPr>
          <p:cNvPr id="8" name="Group 4"/>
          <p:cNvGrpSpPr>
            <a:grpSpLocks noChangeAspect="1"/>
          </p:cNvGrpSpPr>
          <p:nvPr/>
        </p:nvGrpSpPr>
        <p:grpSpPr>
          <a:xfrm>
            <a:off x="0" y="0"/>
            <a:ext cx="8325498" cy="10287000"/>
            <a:chOff x="0" y="0"/>
            <a:chExt cx="6380137" cy="7883309"/>
          </a:xfrm>
        </p:grpSpPr>
        <p:sp>
          <p:nvSpPr>
            <p:cNvPr id="9" name="Freeform 5"/>
            <p:cNvSpPr/>
            <p:nvPr/>
          </p:nvSpPr>
          <p:spPr>
            <a:xfrm>
              <a:off x="0" y="0"/>
              <a:ext cx="6380099" cy="7883271"/>
            </a:xfrm>
            <a:custGeom>
              <a:avLst/>
              <a:gdLst/>
              <a:ahLst/>
              <a:cxnLst/>
              <a:rect l="l" t="t" r="r" b="b"/>
              <a:pathLst>
                <a:path w="6380099" h="7883271">
                  <a:moveTo>
                    <a:pt x="2778125" y="1264920"/>
                  </a:moveTo>
                  <a:lnTo>
                    <a:pt x="2743327" y="1268730"/>
                  </a:lnTo>
                  <a:cubicBezTo>
                    <a:pt x="2667508" y="1285240"/>
                    <a:pt x="2621280" y="1351280"/>
                    <a:pt x="2634488" y="1410843"/>
                  </a:cubicBezTo>
                  <a:cubicBezTo>
                    <a:pt x="2648331" y="1463421"/>
                    <a:pt x="2699004" y="1497457"/>
                    <a:pt x="2759710" y="1497457"/>
                  </a:cubicBezTo>
                  <a:lnTo>
                    <a:pt x="2796032" y="1493520"/>
                  </a:lnTo>
                  <a:cubicBezTo>
                    <a:pt x="2871851" y="1477010"/>
                    <a:pt x="2918079" y="1410970"/>
                    <a:pt x="2904871" y="1351407"/>
                  </a:cubicBezTo>
                  <a:cubicBezTo>
                    <a:pt x="2893695" y="1301115"/>
                    <a:pt x="2840228" y="1265047"/>
                    <a:pt x="2778125" y="1265047"/>
                  </a:cubicBezTo>
                  <a:close/>
                  <a:moveTo>
                    <a:pt x="0" y="0"/>
                  </a:moveTo>
                  <a:lnTo>
                    <a:pt x="0" y="7883271"/>
                  </a:lnTo>
                  <a:lnTo>
                    <a:pt x="1958594" y="7883271"/>
                  </a:lnTo>
                  <a:cubicBezTo>
                    <a:pt x="1958594" y="6617843"/>
                    <a:pt x="3600577" y="5725795"/>
                    <a:pt x="3373120" y="4291838"/>
                  </a:cubicBezTo>
                  <a:lnTo>
                    <a:pt x="3373120" y="4291838"/>
                  </a:lnTo>
                  <a:cubicBezTo>
                    <a:pt x="3406140" y="5497830"/>
                    <a:pt x="2288286" y="6254369"/>
                    <a:pt x="1958594" y="6971411"/>
                  </a:cubicBezTo>
                  <a:cubicBezTo>
                    <a:pt x="1958594" y="5365623"/>
                    <a:pt x="1958594" y="2167382"/>
                    <a:pt x="1958594" y="1837055"/>
                  </a:cubicBezTo>
                  <a:cubicBezTo>
                    <a:pt x="1958594" y="1371219"/>
                    <a:pt x="2245487" y="1067181"/>
                    <a:pt x="2716911" y="1067181"/>
                  </a:cubicBezTo>
                  <a:cubicBezTo>
                    <a:pt x="3089529" y="1067181"/>
                    <a:pt x="3188462" y="1285240"/>
                    <a:pt x="3106039" y="1493393"/>
                  </a:cubicBezTo>
                  <a:lnTo>
                    <a:pt x="3106039" y="1493393"/>
                  </a:lnTo>
                  <a:cubicBezTo>
                    <a:pt x="3191764" y="1460373"/>
                    <a:pt x="3244469" y="1288542"/>
                    <a:pt x="3195066" y="1196086"/>
                  </a:cubicBezTo>
                  <a:cubicBezTo>
                    <a:pt x="3772027" y="1196086"/>
                    <a:pt x="3706114" y="1688338"/>
                    <a:pt x="3666617" y="1830451"/>
                  </a:cubicBezTo>
                  <a:lnTo>
                    <a:pt x="3666617" y="1830451"/>
                  </a:lnTo>
                  <a:cubicBezTo>
                    <a:pt x="3600069" y="1813560"/>
                    <a:pt x="3522091" y="1803654"/>
                    <a:pt x="3442970" y="1803654"/>
                  </a:cubicBezTo>
                  <a:cubicBezTo>
                    <a:pt x="3212211" y="1803654"/>
                    <a:pt x="2970911" y="1888490"/>
                    <a:pt x="2970911" y="2134489"/>
                  </a:cubicBezTo>
                  <a:cubicBezTo>
                    <a:pt x="2970911" y="2464943"/>
                    <a:pt x="3218180" y="2861310"/>
                    <a:pt x="3218180" y="2861310"/>
                  </a:cubicBezTo>
                  <a:lnTo>
                    <a:pt x="3218180" y="2861310"/>
                  </a:lnTo>
                  <a:cubicBezTo>
                    <a:pt x="3218180" y="2861310"/>
                    <a:pt x="3112643" y="2839593"/>
                    <a:pt x="2961132" y="2839593"/>
                  </a:cubicBezTo>
                  <a:cubicBezTo>
                    <a:pt x="2772918" y="2839593"/>
                    <a:pt x="2513838" y="2873121"/>
                    <a:pt x="2298319" y="3023108"/>
                  </a:cubicBezTo>
                  <a:lnTo>
                    <a:pt x="2298319" y="3023108"/>
                  </a:lnTo>
                  <a:cubicBezTo>
                    <a:pt x="2447925" y="2969260"/>
                    <a:pt x="2605532" y="2943098"/>
                    <a:pt x="2763012" y="2943098"/>
                  </a:cubicBezTo>
                  <a:cubicBezTo>
                    <a:pt x="3445764" y="2943098"/>
                    <a:pt x="4124959" y="3434207"/>
                    <a:pt x="4124959" y="4285234"/>
                  </a:cubicBezTo>
                  <a:cubicBezTo>
                    <a:pt x="4124959" y="4916297"/>
                    <a:pt x="3851275" y="5471414"/>
                    <a:pt x="3346831" y="6181725"/>
                  </a:cubicBezTo>
                  <a:lnTo>
                    <a:pt x="3966718" y="7493381"/>
                  </a:lnTo>
                  <a:cubicBezTo>
                    <a:pt x="4052443" y="7671816"/>
                    <a:pt x="4204081" y="7879969"/>
                    <a:pt x="4540376" y="7879969"/>
                  </a:cubicBezTo>
                  <a:lnTo>
                    <a:pt x="6380099" y="7879969"/>
                  </a:lnTo>
                  <a:lnTo>
                    <a:pt x="5150231" y="5283073"/>
                  </a:lnTo>
                  <a:cubicBezTo>
                    <a:pt x="5018278" y="5015484"/>
                    <a:pt x="4883150" y="4850257"/>
                    <a:pt x="4774311" y="4747768"/>
                  </a:cubicBezTo>
                  <a:cubicBezTo>
                    <a:pt x="5526024" y="4305046"/>
                    <a:pt x="6033897" y="3485642"/>
                    <a:pt x="6033897" y="2547366"/>
                  </a:cubicBezTo>
                  <a:cubicBezTo>
                    <a:pt x="6033897" y="1140333"/>
                    <a:pt x="4926711" y="762"/>
                    <a:pt x="3397504" y="0"/>
                  </a:cubicBezTo>
                  <a:close/>
                </a:path>
              </a:pathLst>
            </a:custGeom>
            <a:blipFill>
              <a:blip r:embed="rId5" cstate="print">
                <a:extLst>
                  <a:ext uri="{28A0092B-C50C-407E-A947-70E740481C1C}">
                    <a14:useLocalDpi xmlns:a14="http://schemas.microsoft.com/office/drawing/2010/main" val="0"/>
                  </a:ext>
                </a:extLst>
              </a:blip>
              <a:stretch>
                <a:fillRect/>
              </a:stretch>
            </a:blipFill>
          </p:spPr>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26AA"/>
        </a:solidFill>
        <a:effectLst/>
      </p:bgPr>
    </p:bg>
    <p:spTree>
      <p:nvGrpSpPr>
        <p:cNvPr id="1" name=""/>
        <p:cNvGrpSpPr/>
        <p:nvPr/>
      </p:nvGrpSpPr>
      <p:grpSpPr>
        <a:xfrm>
          <a:off x="0" y="0"/>
          <a:ext cx="0" cy="0"/>
          <a:chOff x="0" y="0"/>
          <a:chExt cx="0" cy="0"/>
        </a:xfrm>
      </p:grpSpPr>
      <p:sp>
        <p:nvSpPr>
          <p:cNvPr id="2" name="Freeform 2"/>
          <p:cNvSpPr/>
          <p:nvPr/>
        </p:nvSpPr>
        <p:spPr>
          <a:xfrm>
            <a:off x="1068329" y="2156320"/>
            <a:ext cx="4323936" cy="4323918"/>
          </a:xfrm>
          <a:custGeom>
            <a:avLst/>
            <a:gdLst/>
            <a:ahLst/>
            <a:cxnLst/>
            <a:rect l="l" t="t" r="r" b="b"/>
            <a:pathLst>
              <a:path w="4323936" h="4323918">
                <a:moveTo>
                  <a:pt x="0" y="0"/>
                </a:moveTo>
                <a:lnTo>
                  <a:pt x="4323936" y="0"/>
                </a:lnTo>
                <a:lnTo>
                  <a:pt x="4323936" y="4323918"/>
                </a:lnTo>
                <a:lnTo>
                  <a:pt x="0" y="4323918"/>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269995" y="2361619"/>
            <a:ext cx="3920604" cy="3920589"/>
            <a:chOff x="0" y="0"/>
            <a:chExt cx="5403585" cy="5403564"/>
          </a:xfrm>
        </p:grpSpPr>
        <p:sp>
          <p:nvSpPr>
            <p:cNvPr id="4" name="Freeform 4"/>
            <p:cNvSpPr/>
            <p:nvPr/>
          </p:nvSpPr>
          <p:spPr>
            <a:xfrm>
              <a:off x="0" y="0"/>
              <a:ext cx="5403596" cy="5403596"/>
            </a:xfrm>
            <a:custGeom>
              <a:avLst/>
              <a:gdLst/>
              <a:ahLst/>
              <a:cxnLst/>
              <a:rect l="l" t="t" r="r" b="b"/>
              <a:pathLst>
                <a:path w="5403596" h="5403596">
                  <a:moveTo>
                    <a:pt x="5403596" y="2701798"/>
                  </a:moveTo>
                  <a:cubicBezTo>
                    <a:pt x="5403596" y="4193921"/>
                    <a:pt x="4193921" y="5403596"/>
                    <a:pt x="2701798" y="5403596"/>
                  </a:cubicBezTo>
                  <a:cubicBezTo>
                    <a:pt x="1209675" y="5403596"/>
                    <a:pt x="0" y="4193921"/>
                    <a:pt x="0" y="2701798"/>
                  </a:cubicBezTo>
                  <a:cubicBezTo>
                    <a:pt x="0" y="1209675"/>
                    <a:pt x="1209675" y="0"/>
                    <a:pt x="2701798" y="0"/>
                  </a:cubicBezTo>
                  <a:cubicBezTo>
                    <a:pt x="4193921" y="0"/>
                    <a:pt x="5403596" y="1209675"/>
                    <a:pt x="5403596" y="2701798"/>
                  </a:cubicBezTo>
                  <a:close/>
                </a:path>
              </a:pathLst>
            </a:custGeom>
            <a:blipFill>
              <a:blip r:embed="rId4">
                <a:extLst>
                  <a:ext uri="{28A0092B-C50C-407E-A947-70E740481C1C}">
                    <a14:useLocalDpi xmlns:a14="http://schemas.microsoft.com/office/drawing/2010/main" val="0"/>
                  </a:ext>
                </a:extLst>
              </a:blip>
              <a:stretch>
                <a:fillRect/>
              </a:stretch>
            </a:blipFill>
          </p:spPr>
        </p:sp>
      </p:grpSp>
      <p:sp>
        <p:nvSpPr>
          <p:cNvPr id="5" name="Freeform 5"/>
          <p:cNvSpPr/>
          <p:nvPr/>
        </p:nvSpPr>
        <p:spPr>
          <a:xfrm>
            <a:off x="6982032" y="2156320"/>
            <a:ext cx="4323936" cy="4323918"/>
          </a:xfrm>
          <a:custGeom>
            <a:avLst/>
            <a:gdLst/>
            <a:ahLst/>
            <a:cxnLst/>
            <a:rect l="l" t="t" r="r" b="b"/>
            <a:pathLst>
              <a:path w="4323936" h="4323918">
                <a:moveTo>
                  <a:pt x="0" y="0"/>
                </a:moveTo>
                <a:lnTo>
                  <a:pt x="4323936" y="0"/>
                </a:lnTo>
                <a:lnTo>
                  <a:pt x="4323936" y="4323918"/>
                </a:lnTo>
                <a:lnTo>
                  <a:pt x="0" y="4323918"/>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7183697" y="2357985"/>
            <a:ext cx="3920605" cy="3920589"/>
            <a:chOff x="0" y="0"/>
            <a:chExt cx="5364416" cy="5364393"/>
          </a:xfrm>
        </p:grpSpPr>
        <p:sp>
          <p:nvSpPr>
            <p:cNvPr id="7" name="Freeform 7"/>
            <p:cNvSpPr/>
            <p:nvPr/>
          </p:nvSpPr>
          <p:spPr>
            <a:xfrm>
              <a:off x="0" y="0"/>
              <a:ext cx="5364480" cy="5364353"/>
            </a:xfrm>
            <a:custGeom>
              <a:avLst/>
              <a:gdLst/>
              <a:ahLst/>
              <a:cxnLst/>
              <a:rect l="l" t="t" r="r" b="b"/>
              <a:pathLst>
                <a:path w="5364480" h="5364353">
                  <a:moveTo>
                    <a:pt x="5364353" y="2682240"/>
                  </a:moveTo>
                  <a:cubicBezTo>
                    <a:pt x="5364353" y="4163568"/>
                    <a:pt x="4163441" y="5364353"/>
                    <a:pt x="2682113" y="5364353"/>
                  </a:cubicBezTo>
                  <a:cubicBezTo>
                    <a:pt x="1200785" y="5364353"/>
                    <a:pt x="0" y="4163568"/>
                    <a:pt x="0" y="2682240"/>
                  </a:cubicBezTo>
                  <a:cubicBezTo>
                    <a:pt x="0" y="1200912"/>
                    <a:pt x="1200912" y="0"/>
                    <a:pt x="2682240" y="0"/>
                  </a:cubicBezTo>
                  <a:cubicBezTo>
                    <a:pt x="4163568" y="0"/>
                    <a:pt x="5364480" y="1200912"/>
                    <a:pt x="5364480" y="2682240"/>
                  </a:cubicBezTo>
                  <a:close/>
                </a:path>
              </a:pathLst>
            </a:custGeom>
            <a:blipFill>
              <a:blip r:embed="rId5" cstate="print">
                <a:extLst>
                  <a:ext uri="{28A0092B-C50C-407E-A947-70E740481C1C}">
                    <a14:useLocalDpi xmlns:a14="http://schemas.microsoft.com/office/drawing/2010/main" val="0"/>
                  </a:ext>
                </a:extLst>
              </a:blip>
              <a:stretch>
                <a:fillRect r="1"/>
              </a:stretch>
            </a:blipFill>
          </p:spPr>
        </p:sp>
      </p:grpSp>
      <p:sp>
        <p:nvSpPr>
          <p:cNvPr id="8" name="Freeform 8"/>
          <p:cNvSpPr/>
          <p:nvPr/>
        </p:nvSpPr>
        <p:spPr>
          <a:xfrm>
            <a:off x="13007356" y="2156320"/>
            <a:ext cx="4323936" cy="4323918"/>
          </a:xfrm>
          <a:custGeom>
            <a:avLst/>
            <a:gdLst/>
            <a:ahLst/>
            <a:cxnLst/>
            <a:rect l="l" t="t" r="r" b="b"/>
            <a:pathLst>
              <a:path w="4323936" h="4323918">
                <a:moveTo>
                  <a:pt x="0" y="0"/>
                </a:moveTo>
                <a:lnTo>
                  <a:pt x="4323936" y="0"/>
                </a:lnTo>
                <a:lnTo>
                  <a:pt x="4323936" y="4323918"/>
                </a:lnTo>
                <a:lnTo>
                  <a:pt x="0" y="4323918"/>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3209022" y="2361619"/>
            <a:ext cx="3916970" cy="3916955"/>
            <a:chOff x="0" y="0"/>
            <a:chExt cx="5345035" cy="5345013"/>
          </a:xfrm>
        </p:grpSpPr>
        <p:sp>
          <p:nvSpPr>
            <p:cNvPr id="10" name="Freeform 10"/>
            <p:cNvSpPr/>
            <p:nvPr/>
          </p:nvSpPr>
          <p:spPr>
            <a:xfrm>
              <a:off x="0" y="0"/>
              <a:ext cx="5345049" cy="5345049"/>
            </a:xfrm>
            <a:custGeom>
              <a:avLst/>
              <a:gdLst/>
              <a:ahLst/>
              <a:cxnLst/>
              <a:rect l="l" t="t" r="r" b="b"/>
              <a:pathLst>
                <a:path w="5345049" h="5345049">
                  <a:moveTo>
                    <a:pt x="5345049" y="2672588"/>
                  </a:moveTo>
                  <a:cubicBezTo>
                    <a:pt x="5345049" y="4148455"/>
                    <a:pt x="4148455" y="5345049"/>
                    <a:pt x="2672588" y="5345049"/>
                  </a:cubicBezTo>
                  <a:cubicBezTo>
                    <a:pt x="1196721" y="5345049"/>
                    <a:pt x="0" y="4148455"/>
                    <a:pt x="0" y="2672588"/>
                  </a:cubicBezTo>
                  <a:cubicBezTo>
                    <a:pt x="0" y="1196721"/>
                    <a:pt x="1196467" y="0"/>
                    <a:pt x="2672461" y="0"/>
                  </a:cubicBezTo>
                  <a:cubicBezTo>
                    <a:pt x="4148455" y="0"/>
                    <a:pt x="5345049" y="1196594"/>
                    <a:pt x="5345049" y="2672588"/>
                  </a:cubicBezTo>
                  <a:close/>
                </a:path>
              </a:pathLst>
            </a:custGeom>
            <a:blipFill>
              <a:blip r:embed="rId6" cstate="print">
                <a:extLst>
                  <a:ext uri="{28A0092B-C50C-407E-A947-70E740481C1C}">
                    <a14:useLocalDpi xmlns:a14="http://schemas.microsoft.com/office/drawing/2010/main" val="0"/>
                  </a:ext>
                </a:extLst>
              </a:blip>
              <a:stretch>
                <a:fillRect l="-138" r="-138"/>
              </a:stretch>
            </a:blipFill>
          </p:spPr>
        </p:sp>
      </p:grpSp>
      <p:sp>
        <p:nvSpPr>
          <p:cNvPr id="11" name="Freeform 11"/>
          <p:cNvSpPr/>
          <p:nvPr/>
        </p:nvSpPr>
        <p:spPr>
          <a:xfrm>
            <a:off x="16831413" y="495422"/>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7" cstate="print">
              <a:extLst>
                <a:ext uri="{28A0092B-C50C-407E-A947-70E740481C1C}">
                  <a14:useLocalDpi xmlns:a14="http://schemas.microsoft.com/office/drawing/2010/main" val="0"/>
                </a:ext>
              </a:extLst>
            </a:blip>
            <a:stretch>
              <a:fillRect l="-88" r="-88"/>
            </a:stretch>
          </a:blipFill>
        </p:spPr>
      </p:sp>
      <p:sp>
        <p:nvSpPr>
          <p:cNvPr id="12" name="TextBox 12"/>
          <p:cNvSpPr txBox="1"/>
          <p:nvPr/>
        </p:nvSpPr>
        <p:spPr>
          <a:xfrm>
            <a:off x="1009650" y="607752"/>
            <a:ext cx="15437592"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ea typeface="Averta 2"/>
                <a:cs typeface="Averta 2"/>
                <a:sym typeface="Averta 2"/>
              </a:rPr>
              <a:t>What do Rhodes Scholars say?</a:t>
            </a:r>
          </a:p>
        </p:txBody>
      </p:sp>
      <p:sp>
        <p:nvSpPr>
          <p:cNvPr id="13" name="TextBox 13"/>
          <p:cNvSpPr txBox="1"/>
          <p:nvPr/>
        </p:nvSpPr>
        <p:spPr>
          <a:xfrm>
            <a:off x="962678" y="6768452"/>
            <a:ext cx="4535237" cy="2720645"/>
          </a:xfrm>
          <a:prstGeom prst="rect">
            <a:avLst/>
          </a:prstGeom>
        </p:spPr>
        <p:txBody>
          <a:bodyPr lIns="0" tIns="0" rIns="0" bIns="0" rtlCol="0" anchor="t">
            <a:spAutoFit/>
          </a:bodyPr>
          <a:lstStyle/>
          <a:p>
            <a:pPr algn="l">
              <a:lnSpc>
                <a:spcPts val="3135"/>
              </a:lnSpc>
            </a:pPr>
            <a:r>
              <a:rPr lang="en-US" sz="2277">
                <a:solidFill>
                  <a:srgbClr val="FFFFFF"/>
                </a:solidFill>
                <a:latin typeface="Averta 1"/>
                <a:ea typeface="Averta 1"/>
                <a:cs typeface="Averta 1"/>
                <a:sym typeface="Averta 1"/>
              </a:rPr>
              <a:t>"Rhodes House has afforded me the opportunity to make lifelong friendships with great minds from diverse backgrounds, from whom I have learned so much."</a:t>
            </a:r>
          </a:p>
          <a:p>
            <a:pPr algn="l">
              <a:lnSpc>
                <a:spcPts val="3135"/>
              </a:lnSpc>
            </a:pPr>
            <a:r>
              <a:rPr lang="en-US" sz="2277">
                <a:solidFill>
                  <a:srgbClr val="FDDCA1"/>
                </a:solidFill>
                <a:latin typeface="Averta 2"/>
                <a:ea typeface="Averta 2"/>
                <a:cs typeface="Averta 2"/>
                <a:sym typeface="Averta 2"/>
              </a:rPr>
              <a:t>Emmanuelle Dankwa </a:t>
            </a:r>
          </a:p>
          <a:p>
            <a:pPr algn="l">
              <a:lnSpc>
                <a:spcPts val="3135"/>
              </a:lnSpc>
            </a:pPr>
            <a:r>
              <a:rPr lang="en-US" sz="2277">
                <a:solidFill>
                  <a:srgbClr val="FDDCA1"/>
                </a:solidFill>
                <a:latin typeface="Averta 2"/>
                <a:ea typeface="Averta 2"/>
                <a:cs typeface="Averta 2"/>
                <a:sym typeface="Averta 2"/>
              </a:rPr>
              <a:t>(West Africa &amp; St Peter's 2018)</a:t>
            </a:r>
          </a:p>
        </p:txBody>
      </p:sp>
      <p:sp>
        <p:nvSpPr>
          <p:cNvPr id="14" name="TextBox 14"/>
          <p:cNvSpPr txBox="1"/>
          <p:nvPr/>
        </p:nvSpPr>
        <p:spPr>
          <a:xfrm>
            <a:off x="6854504" y="6768452"/>
            <a:ext cx="5057548" cy="3111170"/>
          </a:xfrm>
          <a:prstGeom prst="rect">
            <a:avLst/>
          </a:prstGeom>
        </p:spPr>
        <p:txBody>
          <a:bodyPr lIns="0" tIns="0" rIns="0" bIns="0" rtlCol="0" anchor="t">
            <a:spAutoFit/>
          </a:bodyPr>
          <a:lstStyle/>
          <a:p>
            <a:pPr algn="l">
              <a:lnSpc>
                <a:spcPts val="3135"/>
              </a:lnSpc>
            </a:pPr>
            <a:r>
              <a:rPr lang="en-US" sz="2277">
                <a:solidFill>
                  <a:srgbClr val="FFFFFF"/>
                </a:solidFill>
                <a:latin typeface="Averta 1"/>
                <a:ea typeface="Averta 1"/>
                <a:cs typeface="Averta 1"/>
                <a:sym typeface="Averta 1"/>
              </a:rPr>
              <a:t>"The thing I enjoyed the most about Rhodes House was how so many Scholars from so many different backgrounds are put together, forcing us to embrace our differences and learn from each other's cultures."</a:t>
            </a:r>
          </a:p>
          <a:p>
            <a:pPr algn="l">
              <a:lnSpc>
                <a:spcPts val="3135"/>
              </a:lnSpc>
            </a:pPr>
            <a:r>
              <a:rPr lang="en-US" sz="2277">
                <a:solidFill>
                  <a:srgbClr val="FDDCA1"/>
                </a:solidFill>
                <a:latin typeface="Averta 2"/>
                <a:ea typeface="Averta 2"/>
                <a:cs typeface="Averta 2"/>
                <a:sym typeface="Averta 2"/>
              </a:rPr>
              <a:t>Xilin Jiang </a:t>
            </a:r>
          </a:p>
          <a:p>
            <a:pPr algn="l">
              <a:lnSpc>
                <a:spcPts val="3135"/>
              </a:lnSpc>
            </a:pPr>
            <a:r>
              <a:rPr lang="en-US" sz="2277">
                <a:solidFill>
                  <a:srgbClr val="FDDCA1"/>
                </a:solidFill>
                <a:latin typeface="Averta 2"/>
                <a:ea typeface="Averta 2"/>
                <a:cs typeface="Averta 2"/>
                <a:sym typeface="Averta 2"/>
              </a:rPr>
              <a:t>(China &amp; University 2017)</a:t>
            </a:r>
          </a:p>
        </p:txBody>
      </p:sp>
      <p:sp>
        <p:nvSpPr>
          <p:cNvPr id="15" name="TextBox 15"/>
          <p:cNvSpPr txBox="1"/>
          <p:nvPr/>
        </p:nvSpPr>
        <p:spPr>
          <a:xfrm>
            <a:off x="13090999" y="6768452"/>
            <a:ext cx="4411965" cy="2720950"/>
          </a:xfrm>
          <a:prstGeom prst="rect">
            <a:avLst/>
          </a:prstGeom>
        </p:spPr>
        <p:txBody>
          <a:bodyPr lIns="0" tIns="0" rIns="0" bIns="0" rtlCol="0" anchor="t">
            <a:spAutoFit/>
          </a:bodyPr>
          <a:lstStyle/>
          <a:p>
            <a:pPr algn="l">
              <a:lnSpc>
                <a:spcPts val="3135"/>
              </a:lnSpc>
            </a:pPr>
            <a:r>
              <a:rPr lang="en-US" sz="2279">
                <a:solidFill>
                  <a:srgbClr val="FFFFFF"/>
                </a:solidFill>
                <a:latin typeface="Averta 1"/>
                <a:ea typeface="Averta 1"/>
                <a:cs typeface="Averta 1"/>
                <a:sym typeface="Averta 1"/>
              </a:rPr>
              <a:t>"There is nothing quite like the opportunity to so fully invest in your vision for the future and I am thrilled to be able to embark on this journey." </a:t>
            </a:r>
          </a:p>
          <a:p>
            <a:pPr algn="l">
              <a:lnSpc>
                <a:spcPts val="3135"/>
              </a:lnSpc>
            </a:pPr>
            <a:r>
              <a:rPr lang="en-US" sz="2279">
                <a:solidFill>
                  <a:srgbClr val="FDDCA1"/>
                </a:solidFill>
                <a:latin typeface="Averta 2"/>
                <a:ea typeface="Averta 2"/>
                <a:cs typeface="Averta 2"/>
                <a:sym typeface="Averta 2"/>
              </a:rPr>
              <a:t>Wakithi Mabaso </a:t>
            </a:r>
          </a:p>
          <a:p>
            <a:pPr algn="l">
              <a:lnSpc>
                <a:spcPts val="3135"/>
              </a:lnSpc>
            </a:pPr>
            <a:r>
              <a:rPr lang="en-US" sz="2279">
                <a:solidFill>
                  <a:srgbClr val="FDDCA1"/>
                </a:solidFill>
                <a:latin typeface="Averta 2"/>
                <a:ea typeface="Averta 2"/>
                <a:cs typeface="Averta 2"/>
                <a:sym typeface="Averta 2"/>
              </a:rPr>
              <a:t>(South Africa-at-Large 2022)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6B21"/>
        </a:solidFill>
        <a:effectLst/>
      </p:bgPr>
    </p:bg>
    <p:spTree>
      <p:nvGrpSpPr>
        <p:cNvPr id="1" name=""/>
        <p:cNvGrpSpPr/>
        <p:nvPr/>
      </p:nvGrpSpPr>
      <p:grpSpPr>
        <a:xfrm>
          <a:off x="0" y="0"/>
          <a:ext cx="0" cy="0"/>
          <a:chOff x="0" y="0"/>
          <a:chExt cx="0" cy="0"/>
        </a:xfrm>
      </p:grpSpPr>
      <p:sp>
        <p:nvSpPr>
          <p:cNvPr id="2" name="Freeform 2"/>
          <p:cNvSpPr/>
          <p:nvPr/>
        </p:nvSpPr>
        <p:spPr>
          <a:xfrm flipH="1">
            <a:off x="9076914" y="0"/>
            <a:ext cx="9211086" cy="11141418"/>
          </a:xfrm>
          <a:custGeom>
            <a:avLst/>
            <a:gdLst/>
            <a:ahLst/>
            <a:cxnLst/>
            <a:rect l="l" t="t" r="r" b="b"/>
            <a:pathLst>
              <a:path w="9211086" h="11141418">
                <a:moveTo>
                  <a:pt x="9211086" y="0"/>
                </a:moveTo>
                <a:lnTo>
                  <a:pt x="0" y="0"/>
                </a:lnTo>
                <a:lnTo>
                  <a:pt x="0" y="11141418"/>
                </a:lnTo>
                <a:lnTo>
                  <a:pt x="9211086" y="11141418"/>
                </a:lnTo>
                <a:lnTo>
                  <a:pt x="9211086" y="0"/>
                </a:lnTo>
                <a:close/>
              </a:path>
            </a:pathLst>
          </a:custGeom>
          <a:blipFill>
            <a:blip r:embed="rId2" cstate="print">
              <a:extLst>
                <a:ext uri="{28A0092B-C50C-407E-A947-70E740481C1C}">
                  <a14:useLocalDpi xmlns:a14="http://schemas.microsoft.com/office/drawing/2010/main" val="0"/>
                </a:ext>
              </a:extLst>
            </a:blip>
            <a:stretch>
              <a:fillRect b="-24244"/>
            </a:stretch>
          </a:blipFill>
        </p:spPr>
      </p:sp>
      <p:sp>
        <p:nvSpPr>
          <p:cNvPr id="3" name="TextBox 3"/>
          <p:cNvSpPr txBox="1"/>
          <p:nvPr/>
        </p:nvSpPr>
        <p:spPr>
          <a:xfrm>
            <a:off x="2297546" y="2413238"/>
            <a:ext cx="8638616" cy="4381500"/>
          </a:xfrm>
          <a:prstGeom prst="rect">
            <a:avLst/>
          </a:prstGeom>
        </p:spPr>
        <p:txBody>
          <a:bodyPr lIns="0" tIns="0" rIns="0" bIns="0" rtlCol="0" anchor="t">
            <a:spAutoFit/>
          </a:bodyPr>
          <a:lstStyle/>
          <a:p>
            <a:pPr algn="l">
              <a:lnSpc>
                <a:spcPts val="11519"/>
              </a:lnSpc>
            </a:pPr>
            <a:r>
              <a:rPr lang="en-US" sz="9600">
                <a:solidFill>
                  <a:srgbClr val="FFFFFF"/>
                </a:solidFill>
                <a:latin typeface="Averta 2"/>
                <a:ea typeface="Averta 2"/>
                <a:cs typeface="Averta 2"/>
                <a:sym typeface="Averta 2"/>
              </a:rPr>
              <a:t>How can you help students to apply?</a:t>
            </a:r>
          </a:p>
        </p:txBody>
      </p:sp>
      <p:sp>
        <p:nvSpPr>
          <p:cNvPr id="4" name="Freeform 4"/>
          <p:cNvSpPr/>
          <p:nvPr/>
        </p:nvSpPr>
        <p:spPr>
          <a:xfrm>
            <a:off x="0" y="-2510594"/>
            <a:ext cx="18288000" cy="18288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3">
              <a:alphaModFix amt="10999"/>
              <a:extLst>
                <a:ext uri="{28A0092B-C50C-407E-A947-70E740481C1C}">
                  <a14:useLocalDpi xmlns:a14="http://schemas.microsoft.com/office/drawing/2010/main" val="0"/>
                </a:ext>
              </a:extLst>
            </a:blip>
            <a:stretch>
              <a:fillRect/>
            </a:stretch>
          </a:blip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B08C56"/>
            </a:solidFill>
          </p:spPr>
        </p:sp>
      </p:grpSp>
      <p:sp>
        <p:nvSpPr>
          <p:cNvPr id="4" name="Freeform 4"/>
          <p:cNvSpPr/>
          <p:nvPr/>
        </p:nvSpPr>
        <p:spPr>
          <a:xfrm>
            <a:off x="16831413" y="495422"/>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cstate="print">
              <a:extLst>
                <a:ext uri="{28A0092B-C50C-407E-A947-70E740481C1C}">
                  <a14:useLocalDpi xmlns:a14="http://schemas.microsoft.com/office/drawing/2010/main" val="0"/>
                </a:ext>
              </a:extLst>
            </a:blip>
            <a:stretch>
              <a:fillRect l="-88" r="-88"/>
            </a:stretch>
          </a:blipFill>
        </p:spPr>
      </p:sp>
      <p:sp>
        <p:nvSpPr>
          <p:cNvPr id="5" name="Freeform 5"/>
          <p:cNvSpPr/>
          <p:nvPr/>
        </p:nvSpPr>
        <p:spPr>
          <a:xfrm>
            <a:off x="15115512" y="6786880"/>
            <a:ext cx="4943264" cy="3274913"/>
          </a:xfrm>
          <a:custGeom>
            <a:avLst/>
            <a:gdLst/>
            <a:ahLst/>
            <a:cxnLst/>
            <a:rect l="l" t="t" r="r" b="b"/>
            <a:pathLst>
              <a:path w="4943264" h="3274913">
                <a:moveTo>
                  <a:pt x="0" y="0"/>
                </a:moveTo>
                <a:lnTo>
                  <a:pt x="4943264" y="0"/>
                </a:lnTo>
                <a:lnTo>
                  <a:pt x="4943264" y="3274912"/>
                </a:lnTo>
                <a:lnTo>
                  <a:pt x="0" y="3274912"/>
                </a:lnTo>
                <a:lnTo>
                  <a:pt x="0" y="0"/>
                </a:lnTo>
                <a:close/>
              </a:path>
            </a:pathLst>
          </a:cu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p:spPr>
      </p:sp>
      <p:sp>
        <p:nvSpPr>
          <p:cNvPr id="6" name="TextBox 6"/>
          <p:cNvSpPr txBox="1"/>
          <p:nvPr/>
        </p:nvSpPr>
        <p:spPr>
          <a:xfrm>
            <a:off x="1002237" y="600075"/>
            <a:ext cx="6752166" cy="1005154"/>
          </a:xfrm>
          <a:prstGeom prst="rect">
            <a:avLst/>
          </a:prstGeom>
        </p:spPr>
        <p:txBody>
          <a:bodyPr lIns="0" tIns="0" rIns="0" bIns="0" rtlCol="0" anchor="t">
            <a:spAutoFit/>
          </a:bodyPr>
          <a:lstStyle/>
          <a:p>
            <a:pPr marL="0" lvl="0" indent="0" algn="l">
              <a:lnSpc>
                <a:spcPts val="8120"/>
              </a:lnSpc>
              <a:spcBef>
                <a:spcPct val="0"/>
              </a:spcBef>
            </a:pPr>
            <a:r>
              <a:rPr lang="en-US" sz="5799" u="none" strike="noStrike">
                <a:solidFill>
                  <a:srgbClr val="FDDCA1"/>
                </a:solidFill>
                <a:latin typeface="Averta 2"/>
                <a:ea typeface="Averta 2"/>
                <a:cs typeface="Averta 2"/>
                <a:sym typeface="Averta 2"/>
              </a:rPr>
              <a:t>Are they eligible?</a:t>
            </a:r>
          </a:p>
        </p:txBody>
      </p:sp>
      <p:sp>
        <p:nvSpPr>
          <p:cNvPr id="7" name="TextBox 7"/>
          <p:cNvSpPr txBox="1"/>
          <p:nvPr/>
        </p:nvSpPr>
        <p:spPr>
          <a:xfrm>
            <a:off x="1002237" y="1967273"/>
            <a:ext cx="13557259" cy="1099820"/>
          </a:xfrm>
          <a:prstGeom prst="rect">
            <a:avLst/>
          </a:prstGeom>
        </p:spPr>
        <p:txBody>
          <a:bodyPr lIns="0" tIns="0" rIns="0" bIns="0" rtlCol="0" anchor="t">
            <a:spAutoFit/>
          </a:bodyPr>
          <a:lstStyle/>
          <a:p>
            <a:pPr algn="l">
              <a:lnSpc>
                <a:spcPts val="4480"/>
              </a:lnSpc>
            </a:pPr>
            <a:r>
              <a:rPr lang="en-US" sz="3200">
                <a:solidFill>
                  <a:srgbClr val="FFFFFF"/>
                </a:solidFill>
                <a:latin typeface="Averta 1"/>
                <a:ea typeface="Averta 1"/>
                <a:cs typeface="Averta 1"/>
                <a:sym typeface="Averta 1"/>
              </a:rPr>
              <a:t>Each year, 100+ Rhodes Scholarships are awarded, to students from 25 constituencies (country or group of countries):</a:t>
            </a:r>
          </a:p>
        </p:txBody>
      </p:sp>
      <p:sp>
        <p:nvSpPr>
          <p:cNvPr id="8" name="TextBox 8"/>
          <p:cNvSpPr txBox="1"/>
          <p:nvPr/>
        </p:nvSpPr>
        <p:spPr>
          <a:xfrm>
            <a:off x="1002237" y="3429138"/>
            <a:ext cx="207703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Australia</a:t>
            </a:r>
          </a:p>
        </p:txBody>
      </p:sp>
      <p:sp>
        <p:nvSpPr>
          <p:cNvPr id="9" name="TextBox 9"/>
          <p:cNvSpPr txBox="1"/>
          <p:nvPr/>
        </p:nvSpPr>
        <p:spPr>
          <a:xfrm>
            <a:off x="1002237" y="8367186"/>
            <a:ext cx="127360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Global</a:t>
            </a:r>
          </a:p>
        </p:txBody>
      </p:sp>
      <p:sp>
        <p:nvSpPr>
          <p:cNvPr id="10" name="TextBox 10"/>
          <p:cNvSpPr txBox="1"/>
          <p:nvPr/>
        </p:nvSpPr>
        <p:spPr>
          <a:xfrm>
            <a:off x="1002237" y="7661750"/>
            <a:ext cx="179347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Germany</a:t>
            </a:r>
          </a:p>
        </p:txBody>
      </p:sp>
      <p:sp>
        <p:nvSpPr>
          <p:cNvPr id="11" name="TextBox 11"/>
          <p:cNvSpPr txBox="1"/>
          <p:nvPr/>
        </p:nvSpPr>
        <p:spPr>
          <a:xfrm>
            <a:off x="1002237" y="6956315"/>
            <a:ext cx="207703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East Africa</a:t>
            </a:r>
          </a:p>
        </p:txBody>
      </p:sp>
      <p:sp>
        <p:nvSpPr>
          <p:cNvPr id="12" name="TextBox 12"/>
          <p:cNvSpPr txBox="1"/>
          <p:nvPr/>
        </p:nvSpPr>
        <p:spPr>
          <a:xfrm>
            <a:off x="1002237" y="6250880"/>
            <a:ext cx="5164747"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Commonwealth Caribbean</a:t>
            </a:r>
          </a:p>
        </p:txBody>
      </p:sp>
      <p:sp>
        <p:nvSpPr>
          <p:cNvPr id="13" name="TextBox 13"/>
          <p:cNvSpPr txBox="1"/>
          <p:nvPr/>
        </p:nvSpPr>
        <p:spPr>
          <a:xfrm>
            <a:off x="1002237" y="5545444"/>
            <a:ext cx="116332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China</a:t>
            </a:r>
          </a:p>
        </p:txBody>
      </p:sp>
      <p:sp>
        <p:nvSpPr>
          <p:cNvPr id="14" name="TextBox 14"/>
          <p:cNvSpPr txBox="1"/>
          <p:nvPr/>
        </p:nvSpPr>
        <p:spPr>
          <a:xfrm>
            <a:off x="1002237" y="4840009"/>
            <a:ext cx="1521051"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Canada</a:t>
            </a:r>
          </a:p>
        </p:txBody>
      </p:sp>
      <p:sp>
        <p:nvSpPr>
          <p:cNvPr id="15" name="TextBox 15"/>
          <p:cNvSpPr txBox="1"/>
          <p:nvPr/>
        </p:nvSpPr>
        <p:spPr>
          <a:xfrm>
            <a:off x="1002237" y="4134574"/>
            <a:ext cx="172596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Bermuda</a:t>
            </a:r>
          </a:p>
        </p:txBody>
      </p:sp>
      <p:sp>
        <p:nvSpPr>
          <p:cNvPr id="16" name="TextBox 16"/>
          <p:cNvSpPr txBox="1"/>
          <p:nvPr/>
        </p:nvSpPr>
        <p:spPr>
          <a:xfrm>
            <a:off x="7267470" y="6250880"/>
            <a:ext cx="179347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Malaysia</a:t>
            </a:r>
          </a:p>
        </p:txBody>
      </p:sp>
      <p:sp>
        <p:nvSpPr>
          <p:cNvPr id="17" name="TextBox 17"/>
          <p:cNvSpPr txBox="1"/>
          <p:nvPr/>
        </p:nvSpPr>
        <p:spPr>
          <a:xfrm>
            <a:off x="7267470" y="7661750"/>
            <a:ext cx="1682849"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Pakistan</a:t>
            </a:r>
          </a:p>
        </p:txBody>
      </p:sp>
      <p:sp>
        <p:nvSpPr>
          <p:cNvPr id="18" name="TextBox 18"/>
          <p:cNvSpPr txBox="1"/>
          <p:nvPr/>
        </p:nvSpPr>
        <p:spPr>
          <a:xfrm>
            <a:off x="7267470" y="8367186"/>
            <a:ext cx="2455122"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Saudi Arabia</a:t>
            </a:r>
          </a:p>
        </p:txBody>
      </p:sp>
      <p:sp>
        <p:nvSpPr>
          <p:cNvPr id="19" name="TextBox 19"/>
          <p:cNvSpPr txBox="1"/>
          <p:nvPr/>
        </p:nvSpPr>
        <p:spPr>
          <a:xfrm>
            <a:off x="7267470" y="6956315"/>
            <a:ext cx="256539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New Zealand</a:t>
            </a:r>
          </a:p>
        </p:txBody>
      </p:sp>
      <p:sp>
        <p:nvSpPr>
          <p:cNvPr id="20" name="TextBox 20"/>
          <p:cNvSpPr txBox="1"/>
          <p:nvPr/>
        </p:nvSpPr>
        <p:spPr>
          <a:xfrm>
            <a:off x="7267470" y="3429138"/>
            <a:ext cx="1021541"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India</a:t>
            </a:r>
          </a:p>
        </p:txBody>
      </p:sp>
      <p:sp>
        <p:nvSpPr>
          <p:cNvPr id="21" name="TextBox 21"/>
          <p:cNvSpPr txBox="1"/>
          <p:nvPr/>
        </p:nvSpPr>
        <p:spPr>
          <a:xfrm>
            <a:off x="7267470" y="9072621"/>
            <a:ext cx="1987169"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Singapore</a:t>
            </a:r>
          </a:p>
        </p:txBody>
      </p:sp>
      <p:sp>
        <p:nvSpPr>
          <p:cNvPr id="22" name="TextBox 22"/>
          <p:cNvSpPr txBox="1"/>
          <p:nvPr/>
        </p:nvSpPr>
        <p:spPr>
          <a:xfrm>
            <a:off x="1002237" y="9072621"/>
            <a:ext cx="221881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Hong Kong</a:t>
            </a:r>
          </a:p>
        </p:txBody>
      </p:sp>
      <p:sp>
        <p:nvSpPr>
          <p:cNvPr id="23" name="TextBox 23"/>
          <p:cNvSpPr txBox="1"/>
          <p:nvPr/>
        </p:nvSpPr>
        <p:spPr>
          <a:xfrm>
            <a:off x="7267470" y="4840009"/>
            <a:ext cx="168319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Jamaica</a:t>
            </a:r>
          </a:p>
        </p:txBody>
      </p:sp>
      <p:sp>
        <p:nvSpPr>
          <p:cNvPr id="24" name="TextBox 24"/>
          <p:cNvSpPr txBox="1"/>
          <p:nvPr/>
        </p:nvSpPr>
        <p:spPr>
          <a:xfrm>
            <a:off x="7267470" y="4134574"/>
            <a:ext cx="104879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Israel</a:t>
            </a:r>
          </a:p>
        </p:txBody>
      </p:sp>
      <p:sp>
        <p:nvSpPr>
          <p:cNvPr id="25" name="TextBox 25"/>
          <p:cNvSpPr txBox="1"/>
          <p:nvPr/>
        </p:nvSpPr>
        <p:spPr>
          <a:xfrm>
            <a:off x="7267470" y="5545444"/>
            <a:ext cx="1257846"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Kenya</a:t>
            </a:r>
          </a:p>
        </p:txBody>
      </p:sp>
      <p:sp>
        <p:nvSpPr>
          <p:cNvPr id="26" name="TextBox 26"/>
          <p:cNvSpPr txBox="1"/>
          <p:nvPr/>
        </p:nvSpPr>
        <p:spPr>
          <a:xfrm>
            <a:off x="11413707" y="5545444"/>
            <a:ext cx="4077746"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United Arab Emirates</a:t>
            </a:r>
          </a:p>
        </p:txBody>
      </p:sp>
      <p:sp>
        <p:nvSpPr>
          <p:cNvPr id="27" name="TextBox 27"/>
          <p:cNvSpPr txBox="1"/>
          <p:nvPr/>
        </p:nvSpPr>
        <p:spPr>
          <a:xfrm>
            <a:off x="11413707" y="6250880"/>
            <a:ext cx="259690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United States</a:t>
            </a:r>
          </a:p>
        </p:txBody>
      </p:sp>
      <p:sp>
        <p:nvSpPr>
          <p:cNvPr id="28" name="TextBox 28"/>
          <p:cNvSpPr txBox="1"/>
          <p:nvPr/>
        </p:nvSpPr>
        <p:spPr>
          <a:xfrm>
            <a:off x="11413707" y="4128908"/>
            <a:ext cx="4723645" cy="1099820"/>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Syria, Jordan, Lebanon &amp; Palestine (SJLP)</a:t>
            </a:r>
          </a:p>
        </p:txBody>
      </p:sp>
      <p:sp>
        <p:nvSpPr>
          <p:cNvPr id="29" name="TextBox 29"/>
          <p:cNvSpPr txBox="1"/>
          <p:nvPr/>
        </p:nvSpPr>
        <p:spPr>
          <a:xfrm>
            <a:off x="11413707" y="3429138"/>
            <a:ext cx="295923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Southern Africa</a:t>
            </a:r>
          </a:p>
        </p:txBody>
      </p:sp>
      <p:sp>
        <p:nvSpPr>
          <p:cNvPr id="30" name="TextBox 30"/>
          <p:cNvSpPr txBox="1"/>
          <p:nvPr/>
        </p:nvSpPr>
        <p:spPr>
          <a:xfrm>
            <a:off x="11413707" y="6956315"/>
            <a:ext cx="220306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West Africa</a:t>
            </a:r>
          </a:p>
        </p:txBody>
      </p:sp>
      <p:sp>
        <p:nvSpPr>
          <p:cNvPr id="31" name="TextBox 31"/>
          <p:cNvSpPr txBox="1"/>
          <p:nvPr/>
        </p:nvSpPr>
        <p:spPr>
          <a:xfrm>
            <a:off x="11413707" y="7661750"/>
            <a:ext cx="152565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Zambia</a:t>
            </a:r>
          </a:p>
        </p:txBody>
      </p:sp>
      <p:sp>
        <p:nvSpPr>
          <p:cNvPr id="32" name="TextBox 32"/>
          <p:cNvSpPr txBox="1"/>
          <p:nvPr/>
        </p:nvSpPr>
        <p:spPr>
          <a:xfrm>
            <a:off x="11413707" y="8367186"/>
            <a:ext cx="2038873"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Zimbabwe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47"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D24188"/>
            </a:solidFill>
          </p:spPr>
        </p:sp>
      </p:grpSp>
      <p:sp>
        <p:nvSpPr>
          <p:cNvPr id="4" name="Freeform 4"/>
          <p:cNvSpPr/>
          <p:nvPr/>
        </p:nvSpPr>
        <p:spPr>
          <a:xfrm>
            <a:off x="16931575" y="566280"/>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cstate="print">
              <a:extLst>
                <a:ext uri="{28A0092B-C50C-407E-A947-70E740481C1C}">
                  <a14:useLocalDpi xmlns:a14="http://schemas.microsoft.com/office/drawing/2010/main" val="0"/>
                </a:ext>
              </a:extLst>
            </a:blip>
            <a:stretch>
              <a:fillRect l="-88" r="-88"/>
            </a:stretch>
          </a:blipFill>
        </p:spPr>
      </p:sp>
      <p:sp>
        <p:nvSpPr>
          <p:cNvPr id="5" name="TextBox 5"/>
          <p:cNvSpPr txBox="1"/>
          <p:nvPr/>
        </p:nvSpPr>
        <p:spPr>
          <a:xfrm>
            <a:off x="1847277" y="5417173"/>
            <a:ext cx="14618341" cy="2943860"/>
          </a:xfrm>
          <a:prstGeom prst="rect">
            <a:avLst/>
          </a:prstGeom>
        </p:spPr>
        <p:txBody>
          <a:bodyPr lIns="0" tIns="0" rIns="0" bIns="0" rtlCol="0" anchor="t">
            <a:spAutoFit/>
          </a:bodyPr>
          <a:lstStyle/>
          <a:p>
            <a:pPr marL="0" lvl="0" indent="0" algn="l">
              <a:lnSpc>
                <a:spcPts val="3639"/>
              </a:lnSpc>
              <a:spcBef>
                <a:spcPct val="0"/>
              </a:spcBef>
            </a:pPr>
            <a:r>
              <a:rPr lang="en-US" sz="2599">
                <a:solidFill>
                  <a:srgbClr val="FFFFFF"/>
                </a:solidFill>
                <a:latin typeface="Averta 1"/>
                <a:ea typeface="Averta 1"/>
                <a:cs typeface="Averta 1"/>
                <a:sym typeface="Averta 1"/>
              </a:rPr>
              <a:t>They</a:t>
            </a:r>
            <a:r>
              <a:rPr lang="en-US" sz="2599" u="none" strike="noStrike">
                <a:solidFill>
                  <a:srgbClr val="FFFFFF"/>
                </a:solidFill>
                <a:latin typeface="Averta 1"/>
                <a:ea typeface="Averta 1"/>
                <a:cs typeface="Averta 1"/>
                <a:sym typeface="Averta 1"/>
              </a:rPr>
              <a:t> must have completed an undergraduate degree (usually a Bachelor’s) by July 2025, and they must have an academic background and grade that - at a minimum - meets or exceeds the specific entry requirements of their chosen course at the University of Oxford. </a:t>
            </a:r>
          </a:p>
          <a:p>
            <a:pPr marL="0" lvl="0" indent="0" algn="l">
              <a:lnSpc>
                <a:spcPts val="1680"/>
              </a:lnSpc>
              <a:spcBef>
                <a:spcPct val="0"/>
              </a:spcBef>
            </a:pPr>
            <a:endParaRPr lang="en-US" sz="2599" u="none" strike="noStrike">
              <a:solidFill>
                <a:srgbClr val="FFFFFF"/>
              </a:solidFill>
              <a:latin typeface="Averta 1"/>
              <a:ea typeface="Averta 1"/>
              <a:cs typeface="Averta 1"/>
              <a:sym typeface="Averta 1"/>
            </a:endParaRPr>
          </a:p>
          <a:p>
            <a:pPr marL="0" lvl="0" indent="0" algn="l">
              <a:lnSpc>
                <a:spcPts val="3639"/>
              </a:lnSpc>
              <a:spcBef>
                <a:spcPct val="0"/>
              </a:spcBef>
            </a:pPr>
            <a:r>
              <a:rPr lang="en-US" sz="2599" u="none" strike="noStrike">
                <a:solidFill>
                  <a:srgbClr val="FFFFFF"/>
                </a:solidFill>
                <a:latin typeface="Averta 1"/>
                <a:ea typeface="Averta 1"/>
                <a:cs typeface="Averta 1"/>
                <a:sym typeface="Averta 1"/>
              </a:rPr>
              <a:t>Candidates will have a higher chance of successful admission to Oxford if they have: </a:t>
            </a:r>
          </a:p>
          <a:p>
            <a:pPr marL="561339" lvl="1" indent="-280669" algn="l">
              <a:lnSpc>
                <a:spcPts val="3639"/>
              </a:lnSpc>
              <a:buFont typeface="Arial"/>
              <a:buChar char="•"/>
            </a:pPr>
            <a:r>
              <a:rPr lang="en-US" sz="2599" u="none" strike="noStrike">
                <a:solidFill>
                  <a:srgbClr val="FFFFFF"/>
                </a:solidFill>
                <a:latin typeface="Averta 1"/>
                <a:ea typeface="Averta 1"/>
                <a:cs typeface="Averta 1"/>
                <a:sym typeface="Averta 1"/>
              </a:rPr>
              <a:t>A First Class Honours Degree or equivalent, or,  </a:t>
            </a:r>
          </a:p>
          <a:p>
            <a:pPr marL="561339" lvl="1" indent="-280669" algn="l">
              <a:lnSpc>
                <a:spcPts val="3639"/>
              </a:lnSpc>
              <a:buFont typeface="Arial"/>
              <a:buChar char="•"/>
            </a:pPr>
            <a:r>
              <a:rPr lang="en-US" sz="2599" u="none" strike="noStrike">
                <a:solidFill>
                  <a:srgbClr val="FFFFFF"/>
                </a:solidFill>
                <a:latin typeface="Averta 1"/>
                <a:ea typeface="Averta 1"/>
                <a:cs typeface="Averta 1"/>
                <a:sym typeface="Averta 1"/>
              </a:rPr>
              <a:t>A GPA of 3.70/4.0 or higher  </a:t>
            </a:r>
          </a:p>
        </p:txBody>
      </p:sp>
      <p:sp>
        <p:nvSpPr>
          <p:cNvPr id="8" name="Freeform 8"/>
          <p:cNvSpPr/>
          <p:nvPr/>
        </p:nvSpPr>
        <p:spPr>
          <a:xfrm>
            <a:off x="821883" y="1943080"/>
            <a:ext cx="1023023" cy="840158"/>
          </a:xfrm>
          <a:custGeom>
            <a:avLst/>
            <a:gdLst/>
            <a:ahLst/>
            <a:cxnLst/>
            <a:rect l="l" t="t" r="r" b="b"/>
            <a:pathLst>
              <a:path w="1023023" h="840158">
                <a:moveTo>
                  <a:pt x="0" y="0"/>
                </a:moveTo>
                <a:lnTo>
                  <a:pt x="1023024" y="0"/>
                </a:lnTo>
                <a:lnTo>
                  <a:pt x="1023024" y="840158"/>
                </a:lnTo>
                <a:lnTo>
                  <a:pt x="0" y="840158"/>
                </a:lnTo>
                <a:lnTo>
                  <a:pt x="0" y="0"/>
                </a:lnTo>
                <a:close/>
              </a:path>
            </a:pathLst>
          </a:cu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821883" y="471030"/>
            <a:ext cx="7855468" cy="927915"/>
          </a:xfrm>
          <a:prstGeom prst="rect">
            <a:avLst/>
          </a:prstGeom>
        </p:spPr>
        <p:txBody>
          <a:bodyPr lIns="0" tIns="0" rIns="0" bIns="0" rtlCol="0" anchor="t">
            <a:spAutoFit/>
          </a:bodyPr>
          <a:lstStyle/>
          <a:p>
            <a:pPr algn="l">
              <a:lnSpc>
                <a:spcPts val="7693"/>
              </a:lnSpc>
            </a:pPr>
            <a:r>
              <a:rPr lang="en-US" sz="5500">
                <a:solidFill>
                  <a:srgbClr val="FCC25B"/>
                </a:solidFill>
                <a:latin typeface="Averta 2"/>
                <a:ea typeface="Averta 2"/>
                <a:cs typeface="Averta 2"/>
                <a:sym typeface="Averta 2"/>
              </a:rPr>
              <a:t>Are they eligible?</a:t>
            </a:r>
          </a:p>
        </p:txBody>
      </p:sp>
      <p:sp>
        <p:nvSpPr>
          <p:cNvPr id="10" name="TextBox 10"/>
          <p:cNvSpPr txBox="1"/>
          <p:nvPr/>
        </p:nvSpPr>
        <p:spPr>
          <a:xfrm>
            <a:off x="1847277" y="2021171"/>
            <a:ext cx="14618341" cy="905510"/>
          </a:xfrm>
          <a:prstGeom prst="rect">
            <a:avLst/>
          </a:prstGeom>
        </p:spPr>
        <p:txBody>
          <a:bodyPr lIns="0" tIns="0" rIns="0" bIns="0" rtlCol="0" anchor="t">
            <a:spAutoFit/>
          </a:bodyPr>
          <a:lstStyle/>
          <a:p>
            <a:pPr algn="l">
              <a:lnSpc>
                <a:spcPts val="3640"/>
              </a:lnSpc>
            </a:pPr>
            <a:r>
              <a:rPr lang="en-US" sz="2600">
                <a:solidFill>
                  <a:srgbClr val="FFFFFF"/>
                </a:solidFill>
                <a:latin typeface="Averta 1"/>
                <a:ea typeface="Averta 1"/>
                <a:cs typeface="Averta 1"/>
                <a:sym typeface="Averta 1"/>
              </a:rPr>
              <a:t>Each applicant must fulfil the citizenship and residency requirements of the Rhodes constituency for which they are applying.</a:t>
            </a:r>
          </a:p>
        </p:txBody>
      </p:sp>
      <p:sp>
        <p:nvSpPr>
          <p:cNvPr id="11" name="TextBox 11"/>
          <p:cNvSpPr txBox="1"/>
          <p:nvPr/>
        </p:nvSpPr>
        <p:spPr>
          <a:xfrm>
            <a:off x="1844907" y="3719172"/>
            <a:ext cx="14202212" cy="905510"/>
          </a:xfrm>
          <a:prstGeom prst="rect">
            <a:avLst/>
          </a:prstGeom>
        </p:spPr>
        <p:txBody>
          <a:bodyPr lIns="0" tIns="0" rIns="0" bIns="0" rtlCol="0" anchor="t">
            <a:spAutoFit/>
          </a:bodyPr>
          <a:lstStyle/>
          <a:p>
            <a:pPr algn="l">
              <a:lnSpc>
                <a:spcPts val="3640"/>
              </a:lnSpc>
            </a:pPr>
            <a:r>
              <a:rPr lang="en-US" sz="2600">
                <a:solidFill>
                  <a:srgbClr val="FFFFFF"/>
                </a:solidFill>
                <a:latin typeface="Averta 1"/>
                <a:ea typeface="Averta 1"/>
                <a:cs typeface="Averta 1"/>
                <a:sym typeface="Averta 1"/>
              </a:rPr>
              <a:t>Age limits vary between constituencies, ranging between 18 to 24 years and up to a maximum of 26 years in exceptional circumstances.</a:t>
            </a:r>
          </a:p>
        </p:txBody>
      </p:sp>
      <p:sp>
        <p:nvSpPr>
          <p:cNvPr id="12" name="TextBox 12"/>
          <p:cNvSpPr txBox="1"/>
          <p:nvPr/>
        </p:nvSpPr>
        <p:spPr>
          <a:xfrm>
            <a:off x="10229298" y="9269741"/>
            <a:ext cx="1678275" cy="549910"/>
          </a:xfrm>
          <a:prstGeom prst="rect">
            <a:avLst/>
          </a:prstGeom>
        </p:spPr>
        <p:txBody>
          <a:bodyPr lIns="0" tIns="0" rIns="0" bIns="0" rtlCol="0" anchor="t">
            <a:spAutoFit/>
          </a:bodyPr>
          <a:lstStyle/>
          <a:p>
            <a:pPr algn="ctr">
              <a:lnSpc>
                <a:spcPts val="2239"/>
              </a:lnSpc>
            </a:pPr>
            <a:r>
              <a:rPr lang="en-US" sz="1599">
                <a:solidFill>
                  <a:srgbClr val="FFFFFF"/>
                </a:solidFill>
                <a:latin typeface="Averta 1"/>
                <a:ea typeface="Averta 1"/>
                <a:cs typeface="Averta 1"/>
                <a:sym typeface="Averta 1"/>
              </a:rPr>
              <a:t>Oxford Graduate Course List</a:t>
            </a:r>
          </a:p>
        </p:txBody>
      </p:sp>
      <p:sp>
        <p:nvSpPr>
          <p:cNvPr id="13" name="TextBox 13"/>
          <p:cNvSpPr txBox="1"/>
          <p:nvPr/>
        </p:nvSpPr>
        <p:spPr>
          <a:xfrm>
            <a:off x="12425557" y="9269741"/>
            <a:ext cx="2651989" cy="549910"/>
          </a:xfrm>
          <a:prstGeom prst="rect">
            <a:avLst/>
          </a:prstGeom>
        </p:spPr>
        <p:txBody>
          <a:bodyPr lIns="0" tIns="0" rIns="0" bIns="0" rtlCol="0" anchor="t">
            <a:spAutoFit/>
          </a:bodyPr>
          <a:lstStyle/>
          <a:p>
            <a:pPr algn="ctr">
              <a:lnSpc>
                <a:spcPts val="2239"/>
              </a:lnSpc>
            </a:pPr>
            <a:r>
              <a:rPr lang="en-US" sz="1599">
                <a:solidFill>
                  <a:srgbClr val="FFFFFF"/>
                </a:solidFill>
                <a:latin typeface="Averta 1"/>
                <a:ea typeface="Averta 1"/>
                <a:cs typeface="Averta 1"/>
                <a:sym typeface="Averta 1"/>
              </a:rPr>
              <a:t>International Qualifications </a:t>
            </a:r>
          </a:p>
          <a:p>
            <a:pPr algn="ctr">
              <a:lnSpc>
                <a:spcPts val="2239"/>
              </a:lnSpc>
            </a:pPr>
            <a:r>
              <a:rPr lang="en-US" sz="1599">
                <a:solidFill>
                  <a:srgbClr val="FFFFFF"/>
                </a:solidFill>
                <a:latin typeface="Averta 1"/>
                <a:ea typeface="Averta 1"/>
                <a:cs typeface="Averta 1"/>
                <a:sym typeface="Averta 1"/>
              </a:rPr>
              <a:t>Equivalence</a:t>
            </a:r>
          </a:p>
        </p:txBody>
      </p:sp>
      <p:sp>
        <p:nvSpPr>
          <p:cNvPr id="14" name="Freeform 14"/>
          <p:cNvSpPr/>
          <p:nvPr/>
        </p:nvSpPr>
        <p:spPr>
          <a:xfrm>
            <a:off x="821883" y="3611535"/>
            <a:ext cx="1023023" cy="840158"/>
          </a:xfrm>
          <a:custGeom>
            <a:avLst/>
            <a:gdLst/>
            <a:ahLst/>
            <a:cxnLst/>
            <a:rect l="l" t="t" r="r" b="b"/>
            <a:pathLst>
              <a:path w="1023023" h="840158">
                <a:moveTo>
                  <a:pt x="0" y="0"/>
                </a:moveTo>
                <a:lnTo>
                  <a:pt x="1023024" y="0"/>
                </a:lnTo>
                <a:lnTo>
                  <a:pt x="1023024" y="840158"/>
                </a:lnTo>
                <a:lnTo>
                  <a:pt x="0" y="840158"/>
                </a:lnTo>
                <a:lnTo>
                  <a:pt x="0" y="0"/>
                </a:lnTo>
                <a:close/>
              </a:path>
            </a:pathLst>
          </a:cu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p:spPr>
      </p:sp>
      <p:sp>
        <p:nvSpPr>
          <p:cNvPr id="15" name="Freeform 15"/>
          <p:cNvSpPr/>
          <p:nvPr/>
        </p:nvSpPr>
        <p:spPr>
          <a:xfrm>
            <a:off x="821883" y="5280935"/>
            <a:ext cx="1023023" cy="840158"/>
          </a:xfrm>
          <a:custGeom>
            <a:avLst/>
            <a:gdLst/>
            <a:ahLst/>
            <a:cxnLst/>
            <a:rect l="l" t="t" r="r" b="b"/>
            <a:pathLst>
              <a:path w="1023023" h="840158">
                <a:moveTo>
                  <a:pt x="0" y="0"/>
                </a:moveTo>
                <a:lnTo>
                  <a:pt x="1023024" y="0"/>
                </a:lnTo>
                <a:lnTo>
                  <a:pt x="1023024" y="840158"/>
                </a:lnTo>
                <a:lnTo>
                  <a:pt x="0" y="840158"/>
                </a:lnTo>
                <a:lnTo>
                  <a:pt x="0" y="0"/>
                </a:lnTo>
                <a:close/>
              </a:path>
            </a:pathLst>
          </a:cu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p:spPr>
      </p:sp>
      <p:sp>
        <p:nvSpPr>
          <p:cNvPr id="16" name="Freeform 6"/>
          <p:cNvSpPr/>
          <p:nvPr/>
        </p:nvSpPr>
        <p:spPr>
          <a:xfrm>
            <a:off x="10336876" y="7623732"/>
            <a:ext cx="1463118" cy="1463118"/>
          </a:xfrm>
          <a:custGeom>
            <a:avLst/>
            <a:gdLst/>
            <a:ahLst/>
            <a:cxnLst/>
            <a:rect l="l" t="t" r="r" b="b"/>
            <a:pathLst>
              <a:path w="1463118" h="1463118">
                <a:moveTo>
                  <a:pt x="0" y="0"/>
                </a:moveTo>
                <a:lnTo>
                  <a:pt x="1463119" y="0"/>
                </a:lnTo>
                <a:lnTo>
                  <a:pt x="1463119" y="1463118"/>
                </a:lnTo>
                <a:lnTo>
                  <a:pt x="0" y="1463118"/>
                </a:lnTo>
                <a:lnTo>
                  <a:pt x="0" y="0"/>
                </a:lnTo>
                <a:close/>
              </a:path>
            </a:pathLst>
          </a:custGeom>
          <a:blipFill>
            <a:blip r:embed="rId7">
              <a:extLst>
                <a:ext uri="{28A0092B-C50C-407E-A947-70E740481C1C}">
                  <a14:useLocalDpi xmlns:a14="http://schemas.microsoft.com/office/drawing/2010/main" val="0"/>
                </a:ext>
              </a:extLst>
            </a:blip>
            <a:stretch>
              <a:fillRect/>
            </a:stretch>
          </a:blipFill>
        </p:spPr>
      </p:sp>
      <p:sp>
        <p:nvSpPr>
          <p:cNvPr id="17" name="Freeform 7"/>
          <p:cNvSpPr/>
          <p:nvPr/>
        </p:nvSpPr>
        <p:spPr>
          <a:xfrm>
            <a:off x="13151663" y="7623732"/>
            <a:ext cx="1463118" cy="1463118"/>
          </a:xfrm>
          <a:custGeom>
            <a:avLst/>
            <a:gdLst/>
            <a:ahLst/>
            <a:cxnLst/>
            <a:rect l="l" t="t" r="r" b="b"/>
            <a:pathLst>
              <a:path w="1463118" h="1463118">
                <a:moveTo>
                  <a:pt x="0" y="0"/>
                </a:moveTo>
                <a:lnTo>
                  <a:pt x="1463118" y="0"/>
                </a:lnTo>
                <a:lnTo>
                  <a:pt x="1463118" y="1463118"/>
                </a:lnTo>
                <a:lnTo>
                  <a:pt x="0" y="1463118"/>
                </a:lnTo>
                <a:lnTo>
                  <a:pt x="0" y="0"/>
                </a:lnTo>
                <a:close/>
              </a:path>
            </a:pathLst>
          </a:custGeom>
          <a:blipFill>
            <a:blip r:embed="rId8">
              <a:extLst>
                <a:ext uri="{28A0092B-C50C-407E-A947-70E740481C1C}">
                  <a14:useLocalDpi xmlns:a14="http://schemas.microsoft.com/office/drawing/2010/main" val="0"/>
                </a:ext>
              </a:extLst>
            </a:blip>
            <a:stretch>
              <a:fillRect/>
            </a:stretch>
          </a:blipFill>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313" y="0"/>
            <a:ext cx="18576403" cy="10287000"/>
            <a:chOff x="0" y="0"/>
            <a:chExt cx="24768538" cy="13716000"/>
          </a:xfrm>
        </p:grpSpPr>
        <p:sp>
          <p:nvSpPr>
            <p:cNvPr id="3" name="Freeform 3"/>
            <p:cNvSpPr/>
            <p:nvPr/>
          </p:nvSpPr>
          <p:spPr>
            <a:xfrm>
              <a:off x="0" y="0"/>
              <a:ext cx="24768538" cy="13716000"/>
            </a:xfrm>
            <a:custGeom>
              <a:avLst/>
              <a:gdLst/>
              <a:ahLst/>
              <a:cxnLst/>
              <a:rect l="l" t="t" r="r" b="b"/>
              <a:pathLst>
                <a:path w="24768538" h="13716000">
                  <a:moveTo>
                    <a:pt x="0" y="0"/>
                  </a:moveTo>
                  <a:lnTo>
                    <a:pt x="24768538" y="0"/>
                  </a:lnTo>
                  <a:lnTo>
                    <a:pt x="24768538" y="13716000"/>
                  </a:lnTo>
                  <a:lnTo>
                    <a:pt x="0" y="13716000"/>
                  </a:lnTo>
                  <a:close/>
                </a:path>
              </a:pathLst>
            </a:custGeom>
            <a:solidFill>
              <a:srgbClr val="C7C82F"/>
            </a:solidFill>
          </p:spPr>
        </p:sp>
      </p:grpSp>
      <p:sp>
        <p:nvSpPr>
          <p:cNvPr id="4" name="Freeform 4"/>
          <p:cNvSpPr/>
          <p:nvPr/>
        </p:nvSpPr>
        <p:spPr>
          <a:xfrm>
            <a:off x="9271060"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sp>
        <p:nvSpPr>
          <p:cNvPr id="5" name="Freeform 5"/>
          <p:cNvSpPr/>
          <p:nvPr/>
        </p:nvSpPr>
        <p:spPr>
          <a:xfrm>
            <a:off x="5171729"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p:spPr>
      </p:sp>
      <p:sp>
        <p:nvSpPr>
          <p:cNvPr id="6" name="Freeform 6"/>
          <p:cNvSpPr/>
          <p:nvPr/>
        </p:nvSpPr>
        <p:spPr>
          <a:xfrm>
            <a:off x="1072398"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p:spPr>
      </p:sp>
      <p:sp>
        <p:nvSpPr>
          <p:cNvPr id="7" name="Freeform 7"/>
          <p:cNvSpPr/>
          <p:nvPr/>
        </p:nvSpPr>
        <p:spPr>
          <a:xfrm>
            <a:off x="13405738"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p:spPr>
      </p:sp>
      <p:sp>
        <p:nvSpPr>
          <p:cNvPr id="8" name="Freeform 8"/>
          <p:cNvSpPr/>
          <p:nvPr/>
        </p:nvSpPr>
        <p:spPr>
          <a:xfrm>
            <a:off x="4377581" y="6328356"/>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p:spPr>
      </p:sp>
      <p:sp>
        <p:nvSpPr>
          <p:cNvPr id="9" name="Freeform 9"/>
          <p:cNvSpPr/>
          <p:nvPr/>
        </p:nvSpPr>
        <p:spPr>
          <a:xfrm>
            <a:off x="8568581" y="6319375"/>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p:spPr>
      </p:sp>
      <p:sp>
        <p:nvSpPr>
          <p:cNvPr id="10" name="Freeform 10"/>
          <p:cNvSpPr/>
          <p:nvPr/>
        </p:nvSpPr>
        <p:spPr>
          <a:xfrm>
            <a:off x="12725400" y="6319375"/>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p:spPr>
      </p:sp>
      <p:sp>
        <p:nvSpPr>
          <p:cNvPr id="11" name="TextBox 11"/>
          <p:cNvSpPr txBox="1"/>
          <p:nvPr/>
        </p:nvSpPr>
        <p:spPr>
          <a:xfrm>
            <a:off x="1490813" y="3968169"/>
            <a:ext cx="2966541" cy="16027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Applications Opening and Closing</a:t>
            </a:r>
          </a:p>
        </p:txBody>
      </p:sp>
      <p:sp>
        <p:nvSpPr>
          <p:cNvPr id="12" name="TextBox 12"/>
          <p:cNvSpPr txBox="1"/>
          <p:nvPr/>
        </p:nvSpPr>
        <p:spPr>
          <a:xfrm>
            <a:off x="1869884" y="7079475"/>
            <a:ext cx="2297216" cy="923798"/>
          </a:xfrm>
          <a:prstGeom prst="rect">
            <a:avLst/>
          </a:prstGeom>
        </p:spPr>
        <p:txBody>
          <a:bodyPr lIns="0" tIns="0" rIns="0" bIns="0" rtlCol="0" anchor="t">
            <a:spAutoFit/>
          </a:bodyPr>
          <a:lstStyle/>
          <a:p>
            <a:pPr algn="ctr">
              <a:lnSpc>
                <a:spcPts val="3625"/>
              </a:lnSpc>
            </a:pPr>
            <a:r>
              <a:rPr lang="en-US" sz="3020">
                <a:solidFill>
                  <a:srgbClr val="000000"/>
                </a:solidFill>
                <a:latin typeface="Averta 3"/>
                <a:ea typeface="Averta 3"/>
                <a:cs typeface="Averta 3"/>
                <a:sym typeface="Averta 3"/>
              </a:rPr>
              <a:t>June/July 2024</a:t>
            </a:r>
          </a:p>
        </p:txBody>
      </p:sp>
      <p:sp>
        <p:nvSpPr>
          <p:cNvPr id="13" name="TextBox 13"/>
          <p:cNvSpPr txBox="1"/>
          <p:nvPr/>
        </p:nvSpPr>
        <p:spPr>
          <a:xfrm>
            <a:off x="5621090" y="3918198"/>
            <a:ext cx="2966541" cy="16027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Rhodes Interview and Selection</a:t>
            </a:r>
          </a:p>
        </p:txBody>
      </p:sp>
      <p:sp>
        <p:nvSpPr>
          <p:cNvPr id="14" name="TextBox 14"/>
          <p:cNvSpPr txBox="1"/>
          <p:nvPr/>
        </p:nvSpPr>
        <p:spPr>
          <a:xfrm>
            <a:off x="9711358" y="4187502"/>
            <a:ext cx="2966541" cy="10693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Oxford Application</a:t>
            </a:r>
          </a:p>
        </p:txBody>
      </p:sp>
      <p:sp>
        <p:nvSpPr>
          <p:cNvPr id="15" name="TextBox 15"/>
          <p:cNvSpPr txBox="1"/>
          <p:nvPr/>
        </p:nvSpPr>
        <p:spPr>
          <a:xfrm>
            <a:off x="14085830" y="4187502"/>
            <a:ext cx="2532004" cy="10693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Arrive in Oxford!</a:t>
            </a:r>
          </a:p>
        </p:txBody>
      </p:sp>
      <p:sp>
        <p:nvSpPr>
          <p:cNvPr id="16" name="TextBox 16"/>
          <p:cNvSpPr txBox="1"/>
          <p:nvPr/>
        </p:nvSpPr>
        <p:spPr>
          <a:xfrm>
            <a:off x="5634553" y="7079475"/>
            <a:ext cx="2966541" cy="923798"/>
          </a:xfrm>
          <a:prstGeom prst="rect">
            <a:avLst/>
          </a:prstGeom>
        </p:spPr>
        <p:txBody>
          <a:bodyPr lIns="0" tIns="0" rIns="0" bIns="0" rtlCol="0" anchor="t">
            <a:spAutoFit/>
          </a:bodyPr>
          <a:lstStyle/>
          <a:p>
            <a:pPr algn="ctr">
              <a:lnSpc>
                <a:spcPts val="3624"/>
              </a:lnSpc>
            </a:pPr>
            <a:r>
              <a:rPr lang="en-US" sz="3020">
                <a:solidFill>
                  <a:srgbClr val="000000"/>
                </a:solidFill>
                <a:latin typeface="Averta 3"/>
                <a:ea typeface="Averta 3"/>
                <a:cs typeface="Averta 3"/>
                <a:sym typeface="Averta 3"/>
              </a:rPr>
              <a:t>October - November 2024</a:t>
            </a:r>
          </a:p>
        </p:txBody>
      </p:sp>
      <p:sp>
        <p:nvSpPr>
          <p:cNvPr id="17" name="TextBox 17"/>
          <p:cNvSpPr txBox="1"/>
          <p:nvPr/>
        </p:nvSpPr>
        <p:spPr>
          <a:xfrm>
            <a:off x="9711358" y="7079475"/>
            <a:ext cx="2966541" cy="923798"/>
          </a:xfrm>
          <a:prstGeom prst="rect">
            <a:avLst/>
          </a:prstGeom>
        </p:spPr>
        <p:txBody>
          <a:bodyPr lIns="0" tIns="0" rIns="0" bIns="0" rtlCol="0" anchor="t">
            <a:spAutoFit/>
          </a:bodyPr>
          <a:lstStyle/>
          <a:p>
            <a:pPr algn="ctr">
              <a:lnSpc>
                <a:spcPts val="3624"/>
              </a:lnSpc>
            </a:pPr>
            <a:r>
              <a:rPr lang="en-US" sz="3020">
                <a:solidFill>
                  <a:srgbClr val="000000"/>
                </a:solidFill>
                <a:latin typeface="Averta 3"/>
                <a:ea typeface="Averta 3"/>
                <a:cs typeface="Averta 3"/>
                <a:sym typeface="Averta 3"/>
              </a:rPr>
              <a:t>December 2024 - March 2025</a:t>
            </a:r>
          </a:p>
        </p:txBody>
      </p:sp>
      <p:sp>
        <p:nvSpPr>
          <p:cNvPr id="18" name="TextBox 18"/>
          <p:cNvSpPr txBox="1"/>
          <p:nvPr/>
        </p:nvSpPr>
        <p:spPr>
          <a:xfrm>
            <a:off x="13868561" y="7308075"/>
            <a:ext cx="2966541" cy="466598"/>
          </a:xfrm>
          <a:prstGeom prst="rect">
            <a:avLst/>
          </a:prstGeom>
        </p:spPr>
        <p:txBody>
          <a:bodyPr lIns="0" tIns="0" rIns="0" bIns="0" rtlCol="0" anchor="t">
            <a:spAutoFit/>
          </a:bodyPr>
          <a:lstStyle/>
          <a:p>
            <a:pPr algn="ctr">
              <a:lnSpc>
                <a:spcPts val="3624"/>
              </a:lnSpc>
            </a:pPr>
            <a:r>
              <a:rPr lang="en-US" sz="3020">
                <a:solidFill>
                  <a:srgbClr val="000000"/>
                </a:solidFill>
                <a:latin typeface="Averta 3"/>
                <a:ea typeface="Averta 3"/>
                <a:cs typeface="Averta 3"/>
                <a:sym typeface="Averta 3"/>
              </a:rPr>
              <a:t>September 2025</a:t>
            </a:r>
          </a:p>
        </p:txBody>
      </p:sp>
      <p:sp>
        <p:nvSpPr>
          <p:cNvPr id="19" name="TextBox 19"/>
          <p:cNvSpPr txBox="1"/>
          <p:nvPr/>
        </p:nvSpPr>
        <p:spPr>
          <a:xfrm>
            <a:off x="990600" y="600075"/>
            <a:ext cx="9445750" cy="1006065"/>
          </a:xfrm>
          <a:prstGeom prst="rect">
            <a:avLst/>
          </a:prstGeom>
        </p:spPr>
        <p:txBody>
          <a:bodyPr lIns="0" tIns="0" rIns="0" bIns="0" rtlCol="0" anchor="t">
            <a:spAutoFit/>
          </a:bodyPr>
          <a:lstStyle/>
          <a:p>
            <a:pPr algn="l">
              <a:lnSpc>
                <a:spcPts val="8113"/>
              </a:lnSpc>
            </a:pPr>
            <a:r>
              <a:rPr lang="en-US" sz="5799">
                <a:solidFill>
                  <a:srgbClr val="1226AA"/>
                </a:solidFill>
                <a:latin typeface="Averta 2"/>
                <a:ea typeface="Averta 2"/>
                <a:cs typeface="Averta 2"/>
                <a:sym typeface="Averta 2"/>
              </a:rPr>
              <a:t>The Application Process</a:t>
            </a:r>
          </a:p>
        </p:txBody>
      </p:sp>
      <p:sp>
        <p:nvSpPr>
          <p:cNvPr id="20" name="Freeform 20"/>
          <p:cNvSpPr/>
          <p:nvPr/>
        </p:nvSpPr>
        <p:spPr>
          <a:xfrm>
            <a:off x="16870039" y="395842"/>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3" cstate="print">
              <a:extLst>
                <a:ext uri="{28A0092B-C50C-407E-A947-70E740481C1C}">
                  <a14:useLocalDpi xmlns:a14="http://schemas.microsoft.com/office/drawing/2010/main" val="0"/>
                </a:ext>
              </a:extLst>
            </a:blip>
            <a:stretch>
              <a:fillRect l="-88" r="-88"/>
            </a:stretch>
          </a:blipFill>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767" y="0"/>
            <a:ext cx="18483224" cy="10287000"/>
            <a:chOff x="0" y="0"/>
            <a:chExt cx="24644298" cy="13716000"/>
          </a:xfrm>
        </p:grpSpPr>
        <p:sp>
          <p:nvSpPr>
            <p:cNvPr id="3" name="Freeform 3"/>
            <p:cNvSpPr/>
            <p:nvPr/>
          </p:nvSpPr>
          <p:spPr>
            <a:xfrm>
              <a:off x="0" y="0"/>
              <a:ext cx="24644299" cy="13716000"/>
            </a:xfrm>
            <a:custGeom>
              <a:avLst/>
              <a:gdLst/>
              <a:ahLst/>
              <a:cxnLst/>
              <a:rect l="l" t="t" r="r" b="b"/>
              <a:pathLst>
                <a:path w="24644299" h="13716000">
                  <a:moveTo>
                    <a:pt x="0" y="0"/>
                  </a:moveTo>
                  <a:lnTo>
                    <a:pt x="24644299" y="0"/>
                  </a:lnTo>
                  <a:lnTo>
                    <a:pt x="24644299" y="13716000"/>
                  </a:lnTo>
                  <a:lnTo>
                    <a:pt x="0" y="13716000"/>
                  </a:lnTo>
                  <a:close/>
                </a:path>
              </a:pathLst>
            </a:custGeom>
            <a:solidFill>
              <a:srgbClr val="00B4BB"/>
            </a:solidFill>
          </p:spPr>
        </p:sp>
      </p:grpSp>
      <p:sp>
        <p:nvSpPr>
          <p:cNvPr id="4" name="Freeform 4"/>
          <p:cNvSpPr/>
          <p:nvPr/>
        </p:nvSpPr>
        <p:spPr>
          <a:xfrm>
            <a:off x="17006914" y="495422"/>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cstate="print">
              <a:extLst>
                <a:ext uri="{28A0092B-C50C-407E-A947-70E740481C1C}">
                  <a14:useLocalDpi xmlns:a14="http://schemas.microsoft.com/office/drawing/2010/main" val="0"/>
                </a:ext>
              </a:extLst>
            </a:blip>
            <a:stretch>
              <a:fillRect l="-88" r="-88"/>
            </a:stretch>
          </a:blipFill>
        </p:spPr>
      </p:sp>
      <p:sp>
        <p:nvSpPr>
          <p:cNvPr id="5" name="Freeform 5"/>
          <p:cNvSpPr/>
          <p:nvPr/>
        </p:nvSpPr>
        <p:spPr>
          <a:xfrm>
            <a:off x="1602634" y="2250149"/>
            <a:ext cx="1615277" cy="2015946"/>
          </a:xfrm>
          <a:custGeom>
            <a:avLst/>
            <a:gdLst/>
            <a:ahLst/>
            <a:cxnLst/>
            <a:rect l="l" t="t" r="r" b="b"/>
            <a:pathLst>
              <a:path w="1615277" h="2015946">
                <a:moveTo>
                  <a:pt x="0" y="0"/>
                </a:moveTo>
                <a:lnTo>
                  <a:pt x="1615276" y="0"/>
                </a:lnTo>
                <a:lnTo>
                  <a:pt x="1615276" y="2015946"/>
                </a:lnTo>
                <a:lnTo>
                  <a:pt x="0" y="2015946"/>
                </a:lnTo>
                <a:lnTo>
                  <a:pt x="0" y="0"/>
                </a:lnTo>
                <a:close/>
              </a:path>
            </a:pathLst>
          </a:cu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p:spPr>
      </p:sp>
      <p:sp>
        <p:nvSpPr>
          <p:cNvPr id="6" name="Freeform 6"/>
          <p:cNvSpPr/>
          <p:nvPr/>
        </p:nvSpPr>
        <p:spPr>
          <a:xfrm>
            <a:off x="8031900" y="2250149"/>
            <a:ext cx="1637956" cy="2015946"/>
          </a:xfrm>
          <a:custGeom>
            <a:avLst/>
            <a:gdLst/>
            <a:ahLst/>
            <a:cxnLst/>
            <a:rect l="l" t="t" r="r" b="b"/>
            <a:pathLst>
              <a:path w="1637956" h="2015946">
                <a:moveTo>
                  <a:pt x="0" y="0"/>
                </a:moveTo>
                <a:lnTo>
                  <a:pt x="1637956" y="0"/>
                </a:lnTo>
                <a:lnTo>
                  <a:pt x="1637956" y="2015946"/>
                </a:lnTo>
                <a:lnTo>
                  <a:pt x="0" y="2015946"/>
                </a:lnTo>
                <a:lnTo>
                  <a:pt x="0" y="0"/>
                </a:lnTo>
                <a:close/>
              </a:path>
            </a:pathLst>
          </a:custGeom>
          <a: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p:spPr>
      </p:sp>
      <p:sp>
        <p:nvSpPr>
          <p:cNvPr id="7" name="Freeform 7"/>
          <p:cNvSpPr/>
          <p:nvPr/>
        </p:nvSpPr>
        <p:spPr>
          <a:xfrm>
            <a:off x="4917957" y="2250149"/>
            <a:ext cx="1418493" cy="2015946"/>
          </a:xfrm>
          <a:custGeom>
            <a:avLst/>
            <a:gdLst/>
            <a:ahLst/>
            <a:cxnLst/>
            <a:rect l="l" t="t" r="r" b="b"/>
            <a:pathLst>
              <a:path w="1418493" h="2015946">
                <a:moveTo>
                  <a:pt x="0" y="0"/>
                </a:moveTo>
                <a:lnTo>
                  <a:pt x="1418493" y="0"/>
                </a:lnTo>
                <a:lnTo>
                  <a:pt x="1418493" y="2015946"/>
                </a:lnTo>
                <a:lnTo>
                  <a:pt x="0" y="2015946"/>
                </a:lnTo>
                <a:lnTo>
                  <a:pt x="0" y="0"/>
                </a:lnTo>
                <a:close/>
              </a:path>
            </a:pathLst>
          </a:custGeom>
          <a: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p:spPr>
      </p:sp>
      <p:sp>
        <p:nvSpPr>
          <p:cNvPr id="8" name="Freeform 8"/>
          <p:cNvSpPr/>
          <p:nvPr/>
        </p:nvSpPr>
        <p:spPr>
          <a:xfrm>
            <a:off x="11735780" y="6167164"/>
            <a:ext cx="2015711" cy="1956079"/>
          </a:xfrm>
          <a:custGeom>
            <a:avLst/>
            <a:gdLst/>
            <a:ahLst/>
            <a:cxnLst/>
            <a:rect l="l" t="t" r="r" b="b"/>
            <a:pathLst>
              <a:path w="2015711" h="1956079">
                <a:moveTo>
                  <a:pt x="0" y="0"/>
                </a:moveTo>
                <a:lnTo>
                  <a:pt x="2015711" y="0"/>
                </a:lnTo>
                <a:lnTo>
                  <a:pt x="2015711" y="1956079"/>
                </a:lnTo>
                <a:lnTo>
                  <a:pt x="0" y="1956079"/>
                </a:lnTo>
                <a:lnTo>
                  <a:pt x="0" y="0"/>
                </a:lnTo>
                <a:close/>
              </a:path>
            </a:pathLst>
          </a:cu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p:spPr>
      </p:sp>
      <p:sp>
        <p:nvSpPr>
          <p:cNvPr id="9" name="Freeform 9"/>
          <p:cNvSpPr/>
          <p:nvPr/>
        </p:nvSpPr>
        <p:spPr>
          <a:xfrm>
            <a:off x="15446941" y="6167164"/>
            <a:ext cx="1559973" cy="1956079"/>
          </a:xfrm>
          <a:custGeom>
            <a:avLst/>
            <a:gdLst/>
            <a:ahLst/>
            <a:cxnLst/>
            <a:rect l="l" t="t" r="r" b="b"/>
            <a:pathLst>
              <a:path w="1559973" h="1956079">
                <a:moveTo>
                  <a:pt x="0" y="0"/>
                </a:moveTo>
                <a:lnTo>
                  <a:pt x="1559973" y="0"/>
                </a:lnTo>
                <a:lnTo>
                  <a:pt x="1559973" y="1956079"/>
                </a:lnTo>
                <a:lnTo>
                  <a:pt x="0" y="1956079"/>
                </a:lnTo>
                <a:lnTo>
                  <a:pt x="0" y="0"/>
                </a:lnTo>
                <a:close/>
              </a:path>
            </a:pathLst>
          </a:custGeom>
          <a: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p:spPr>
      </p:sp>
      <p:sp>
        <p:nvSpPr>
          <p:cNvPr id="10" name="Freeform 10"/>
          <p:cNvSpPr/>
          <p:nvPr/>
        </p:nvSpPr>
        <p:spPr>
          <a:xfrm>
            <a:off x="1541884" y="6259637"/>
            <a:ext cx="1514180" cy="1863606"/>
          </a:xfrm>
          <a:custGeom>
            <a:avLst/>
            <a:gdLst/>
            <a:ahLst/>
            <a:cxnLst/>
            <a:rect l="l" t="t" r="r" b="b"/>
            <a:pathLst>
              <a:path w="1514180" h="1863606">
                <a:moveTo>
                  <a:pt x="0" y="0"/>
                </a:moveTo>
                <a:lnTo>
                  <a:pt x="1514181" y="0"/>
                </a:lnTo>
                <a:lnTo>
                  <a:pt x="1514181" y="1863606"/>
                </a:lnTo>
                <a:lnTo>
                  <a:pt x="0" y="1863606"/>
                </a:lnTo>
                <a:lnTo>
                  <a:pt x="0" y="0"/>
                </a:lnTo>
                <a:close/>
              </a:path>
            </a:pathLst>
          </a:custGeom>
          <a: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p:spPr>
      </p:sp>
      <p:sp>
        <p:nvSpPr>
          <p:cNvPr id="11" name="Freeform 11"/>
          <p:cNvSpPr/>
          <p:nvPr/>
        </p:nvSpPr>
        <p:spPr>
          <a:xfrm>
            <a:off x="15076702" y="2250149"/>
            <a:ext cx="1862230" cy="2015946"/>
          </a:xfrm>
          <a:custGeom>
            <a:avLst/>
            <a:gdLst/>
            <a:ahLst/>
            <a:cxnLst/>
            <a:rect l="l" t="t" r="r" b="b"/>
            <a:pathLst>
              <a:path w="1862230" h="2015946">
                <a:moveTo>
                  <a:pt x="0" y="0"/>
                </a:moveTo>
                <a:lnTo>
                  <a:pt x="1862230" y="0"/>
                </a:lnTo>
                <a:lnTo>
                  <a:pt x="1862230" y="2015946"/>
                </a:lnTo>
                <a:lnTo>
                  <a:pt x="0" y="2015946"/>
                </a:lnTo>
                <a:lnTo>
                  <a:pt x="0" y="0"/>
                </a:lnTo>
                <a:close/>
              </a:path>
            </a:pathLst>
          </a:custGeom>
          <a: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p:spPr>
      </p:sp>
      <p:sp>
        <p:nvSpPr>
          <p:cNvPr id="12" name="Freeform 12"/>
          <p:cNvSpPr/>
          <p:nvPr/>
        </p:nvSpPr>
        <p:spPr>
          <a:xfrm>
            <a:off x="4750982" y="6259637"/>
            <a:ext cx="1730825" cy="1863606"/>
          </a:xfrm>
          <a:custGeom>
            <a:avLst/>
            <a:gdLst/>
            <a:ahLst/>
            <a:cxnLst/>
            <a:rect l="l" t="t" r="r" b="b"/>
            <a:pathLst>
              <a:path w="1730825" h="1863606">
                <a:moveTo>
                  <a:pt x="0" y="0"/>
                </a:moveTo>
                <a:lnTo>
                  <a:pt x="1730824" y="0"/>
                </a:lnTo>
                <a:lnTo>
                  <a:pt x="1730824" y="1863606"/>
                </a:lnTo>
                <a:lnTo>
                  <a:pt x="0" y="1863606"/>
                </a:lnTo>
                <a:lnTo>
                  <a:pt x="0" y="0"/>
                </a:lnTo>
                <a:close/>
              </a:path>
            </a:pathLst>
          </a:custGeom>
          <a: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a:blipFill>
        </p:spPr>
      </p:sp>
      <p:sp>
        <p:nvSpPr>
          <p:cNvPr id="13" name="Freeform 13"/>
          <p:cNvSpPr/>
          <p:nvPr/>
        </p:nvSpPr>
        <p:spPr>
          <a:xfrm>
            <a:off x="8508360" y="6259637"/>
            <a:ext cx="1302195" cy="1863606"/>
          </a:xfrm>
          <a:custGeom>
            <a:avLst/>
            <a:gdLst/>
            <a:ahLst/>
            <a:cxnLst/>
            <a:rect l="l" t="t" r="r" b="b"/>
            <a:pathLst>
              <a:path w="1302195" h="1863606">
                <a:moveTo>
                  <a:pt x="0" y="0"/>
                </a:moveTo>
                <a:lnTo>
                  <a:pt x="1302195" y="0"/>
                </a:lnTo>
                <a:lnTo>
                  <a:pt x="1302195" y="1863606"/>
                </a:lnTo>
                <a:lnTo>
                  <a:pt x="0" y="1863606"/>
                </a:lnTo>
                <a:lnTo>
                  <a:pt x="0" y="0"/>
                </a:lnTo>
                <a:close/>
              </a:path>
            </a:pathLst>
          </a:custGeom>
          <a: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a:blipFill>
        </p:spPr>
      </p:sp>
      <p:sp>
        <p:nvSpPr>
          <p:cNvPr id="14" name="Freeform 14"/>
          <p:cNvSpPr/>
          <p:nvPr/>
        </p:nvSpPr>
        <p:spPr>
          <a:xfrm>
            <a:off x="11144043" y="2250149"/>
            <a:ext cx="2458471" cy="2015946"/>
          </a:xfrm>
          <a:custGeom>
            <a:avLst/>
            <a:gdLst/>
            <a:ahLst/>
            <a:cxnLst/>
            <a:rect l="l" t="t" r="r" b="b"/>
            <a:pathLst>
              <a:path w="2458471" h="2015946">
                <a:moveTo>
                  <a:pt x="0" y="0"/>
                </a:moveTo>
                <a:lnTo>
                  <a:pt x="2458471" y="0"/>
                </a:lnTo>
                <a:lnTo>
                  <a:pt x="2458471" y="2015946"/>
                </a:lnTo>
                <a:lnTo>
                  <a:pt x="0" y="2015946"/>
                </a:lnTo>
                <a:lnTo>
                  <a:pt x="0" y="0"/>
                </a:lnTo>
                <a:close/>
              </a:path>
            </a:pathLst>
          </a:custGeom>
          <a: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a:blipFill>
        </p:spPr>
      </p:sp>
      <p:sp>
        <p:nvSpPr>
          <p:cNvPr id="15" name="TextBox 15"/>
          <p:cNvSpPr txBox="1"/>
          <p:nvPr/>
        </p:nvSpPr>
        <p:spPr>
          <a:xfrm>
            <a:off x="815557" y="463755"/>
            <a:ext cx="8343900" cy="1006065"/>
          </a:xfrm>
          <a:prstGeom prst="rect">
            <a:avLst/>
          </a:prstGeom>
        </p:spPr>
        <p:txBody>
          <a:bodyPr lIns="0" tIns="0" rIns="0" bIns="0" rtlCol="0" anchor="t">
            <a:spAutoFit/>
          </a:bodyPr>
          <a:lstStyle/>
          <a:p>
            <a:pPr algn="l">
              <a:lnSpc>
                <a:spcPts val="8113"/>
              </a:lnSpc>
            </a:pPr>
            <a:r>
              <a:rPr lang="en-US" sz="5799">
                <a:solidFill>
                  <a:srgbClr val="FFFFFF"/>
                </a:solidFill>
                <a:latin typeface="Averta 2"/>
                <a:ea typeface="Averta 2"/>
                <a:cs typeface="Averta 2"/>
                <a:sym typeface="Averta 2"/>
              </a:rPr>
              <a:t>What do they need?</a:t>
            </a:r>
          </a:p>
        </p:txBody>
      </p:sp>
      <p:sp>
        <p:nvSpPr>
          <p:cNvPr id="16" name="TextBox 16"/>
          <p:cNvSpPr txBox="1"/>
          <p:nvPr/>
        </p:nvSpPr>
        <p:spPr>
          <a:xfrm>
            <a:off x="15446941" y="8494304"/>
            <a:ext cx="1527560"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Academic Statement</a:t>
            </a:r>
          </a:p>
        </p:txBody>
      </p:sp>
      <p:sp>
        <p:nvSpPr>
          <p:cNvPr id="17" name="TextBox 17"/>
          <p:cNvSpPr txBox="1"/>
          <p:nvPr/>
        </p:nvSpPr>
        <p:spPr>
          <a:xfrm>
            <a:off x="8014148" y="8494304"/>
            <a:ext cx="2290618"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Head and Shoulders Photo</a:t>
            </a:r>
          </a:p>
        </p:txBody>
      </p:sp>
      <p:sp>
        <p:nvSpPr>
          <p:cNvPr id="18" name="TextBox 18"/>
          <p:cNvSpPr txBox="1"/>
          <p:nvPr/>
        </p:nvSpPr>
        <p:spPr>
          <a:xfrm>
            <a:off x="4390529" y="8494304"/>
            <a:ext cx="2488765" cy="1048550"/>
          </a:xfrm>
          <a:prstGeom prst="rect">
            <a:avLst/>
          </a:prstGeom>
        </p:spPr>
        <p:txBody>
          <a:bodyPr lIns="0" tIns="0" rIns="0" bIns="0" rtlCol="0" anchor="t">
            <a:spAutoFit/>
          </a:bodyPr>
          <a:lstStyle/>
          <a:p>
            <a:pPr algn="ctr">
              <a:lnSpc>
                <a:spcPts val="2798"/>
              </a:lnSpc>
            </a:pPr>
            <a:r>
              <a:rPr lang="en-US" sz="2400">
                <a:solidFill>
                  <a:srgbClr val="000000"/>
                </a:solidFill>
                <a:latin typeface="Averta 2"/>
                <a:ea typeface="Averta 2"/>
                <a:cs typeface="Averta 2"/>
                <a:sym typeface="Averta 2"/>
              </a:rPr>
              <a:t>Evidence of </a:t>
            </a:r>
          </a:p>
          <a:p>
            <a:pPr algn="ctr">
              <a:lnSpc>
                <a:spcPts val="2799"/>
              </a:lnSpc>
            </a:pPr>
            <a:r>
              <a:rPr lang="en-US" sz="2400">
                <a:solidFill>
                  <a:srgbClr val="000000"/>
                </a:solidFill>
                <a:latin typeface="Averta 2"/>
                <a:ea typeface="Averta 2"/>
                <a:cs typeface="Averta 2"/>
                <a:sym typeface="Averta 2"/>
              </a:rPr>
              <a:t>English Language Proficiency</a:t>
            </a:r>
          </a:p>
        </p:txBody>
      </p:sp>
      <p:sp>
        <p:nvSpPr>
          <p:cNvPr id="19" name="TextBox 19"/>
          <p:cNvSpPr txBox="1"/>
          <p:nvPr/>
        </p:nvSpPr>
        <p:spPr>
          <a:xfrm>
            <a:off x="1494449" y="8494304"/>
            <a:ext cx="1739177"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CV/Resume</a:t>
            </a:r>
          </a:p>
        </p:txBody>
      </p:sp>
      <p:sp>
        <p:nvSpPr>
          <p:cNvPr id="20" name="TextBox 20"/>
          <p:cNvSpPr txBox="1"/>
          <p:nvPr/>
        </p:nvSpPr>
        <p:spPr>
          <a:xfrm>
            <a:off x="15257787" y="4604131"/>
            <a:ext cx="1500059"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Personal Statement</a:t>
            </a:r>
          </a:p>
        </p:txBody>
      </p:sp>
      <p:sp>
        <p:nvSpPr>
          <p:cNvPr id="21" name="TextBox 21"/>
          <p:cNvSpPr txBox="1"/>
          <p:nvPr/>
        </p:nvSpPr>
        <p:spPr>
          <a:xfrm>
            <a:off x="7970097" y="4604131"/>
            <a:ext cx="1516008"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Transcript</a:t>
            </a:r>
          </a:p>
        </p:txBody>
      </p:sp>
      <p:sp>
        <p:nvSpPr>
          <p:cNvPr id="22" name="TextBox 22"/>
          <p:cNvSpPr txBox="1"/>
          <p:nvPr/>
        </p:nvSpPr>
        <p:spPr>
          <a:xfrm>
            <a:off x="4987748" y="4572188"/>
            <a:ext cx="1278910"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Passport</a:t>
            </a:r>
          </a:p>
        </p:txBody>
      </p:sp>
      <p:sp>
        <p:nvSpPr>
          <p:cNvPr id="23" name="TextBox 23"/>
          <p:cNvSpPr txBox="1"/>
          <p:nvPr/>
        </p:nvSpPr>
        <p:spPr>
          <a:xfrm>
            <a:off x="1602634" y="4572188"/>
            <a:ext cx="1522808" cy="696087"/>
          </a:xfrm>
          <a:prstGeom prst="rect">
            <a:avLst/>
          </a:prstGeom>
        </p:spPr>
        <p:txBody>
          <a:bodyPr lIns="0" tIns="0" rIns="0" bIns="0" rtlCol="0" anchor="t">
            <a:spAutoFit/>
          </a:bodyPr>
          <a:lstStyle/>
          <a:p>
            <a:pPr algn="ctr">
              <a:lnSpc>
                <a:spcPts val="2799"/>
              </a:lnSpc>
            </a:pPr>
            <a:r>
              <a:rPr lang="en-US" sz="2400">
                <a:solidFill>
                  <a:srgbClr val="010101"/>
                </a:solidFill>
                <a:latin typeface="Averta 2"/>
                <a:ea typeface="Averta 2"/>
                <a:cs typeface="Averta 2"/>
                <a:sym typeface="Averta 2"/>
              </a:rPr>
              <a:t>Birth Certificate</a:t>
            </a:r>
          </a:p>
        </p:txBody>
      </p:sp>
      <p:sp>
        <p:nvSpPr>
          <p:cNvPr id="24" name="TextBox 24"/>
          <p:cNvSpPr txBox="1"/>
          <p:nvPr/>
        </p:nvSpPr>
        <p:spPr>
          <a:xfrm>
            <a:off x="11543504" y="4609275"/>
            <a:ext cx="1659549"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Evidence of Residence</a:t>
            </a:r>
          </a:p>
        </p:txBody>
      </p:sp>
      <p:sp>
        <p:nvSpPr>
          <p:cNvPr id="25" name="TextBox 25"/>
          <p:cNvSpPr txBox="1"/>
          <p:nvPr/>
        </p:nvSpPr>
        <p:spPr>
          <a:xfrm>
            <a:off x="11665705" y="8494304"/>
            <a:ext cx="1415147"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Reference Letters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2" name="Freeform 2"/>
          <p:cNvSpPr/>
          <p:nvPr/>
        </p:nvSpPr>
        <p:spPr>
          <a:xfrm>
            <a:off x="13955359" y="-287082"/>
            <a:ext cx="4332641" cy="10574082"/>
          </a:xfrm>
          <a:custGeom>
            <a:avLst/>
            <a:gdLst/>
            <a:ahLst/>
            <a:cxnLst/>
            <a:rect l="l" t="t" r="r" b="b"/>
            <a:pathLst>
              <a:path w="4332641" h="10574082">
                <a:moveTo>
                  <a:pt x="0" y="0"/>
                </a:moveTo>
                <a:lnTo>
                  <a:pt x="4332641" y="0"/>
                </a:lnTo>
                <a:lnTo>
                  <a:pt x="4332641" y="10574082"/>
                </a:lnTo>
                <a:lnTo>
                  <a:pt x="0" y="10574082"/>
                </a:lnTo>
                <a:lnTo>
                  <a:pt x="0" y="0"/>
                </a:lnTo>
                <a:close/>
              </a:path>
            </a:pathLst>
          </a:custGeom>
          <a:blipFill>
            <a:blip r:embed="rId2" cstate="print">
              <a:extLst>
                <a:ext uri="{28A0092B-C50C-407E-A947-70E740481C1C}">
                  <a14:useLocalDpi xmlns:a14="http://schemas.microsoft.com/office/drawing/2010/main" val="0"/>
                </a:ext>
              </a:extLst>
            </a:blip>
            <a:stretch>
              <a:fillRect l="-53337" t="-390" r="-9900"/>
            </a:stretch>
          </a:blipFill>
        </p:spPr>
      </p:sp>
      <p:sp>
        <p:nvSpPr>
          <p:cNvPr id="3" name="TextBox 3"/>
          <p:cNvSpPr txBox="1"/>
          <p:nvPr/>
        </p:nvSpPr>
        <p:spPr>
          <a:xfrm>
            <a:off x="661208" y="2199721"/>
            <a:ext cx="13437027" cy="1012190"/>
          </a:xfrm>
          <a:prstGeom prst="rect">
            <a:avLst/>
          </a:prstGeom>
        </p:spPr>
        <p:txBody>
          <a:bodyPr lIns="0" tIns="0" rIns="0" bIns="0" rtlCol="0" anchor="t">
            <a:spAutoFit/>
          </a:bodyPr>
          <a:lstStyle/>
          <a:p>
            <a:pPr algn="l">
              <a:lnSpc>
                <a:spcPts val="4059"/>
              </a:lnSpc>
            </a:pPr>
            <a:r>
              <a:rPr lang="en-US" sz="2899">
                <a:solidFill>
                  <a:srgbClr val="FFFFFF"/>
                </a:solidFill>
                <a:latin typeface="Averta 1"/>
                <a:ea typeface="Averta 1"/>
                <a:cs typeface="Averta 1"/>
                <a:sym typeface="Averta 1"/>
              </a:rPr>
              <a:t>References form a crucial part of the selection process, and therefore a reference could make the difference to an applicant’s success. </a:t>
            </a:r>
          </a:p>
        </p:txBody>
      </p:sp>
      <p:sp>
        <p:nvSpPr>
          <p:cNvPr id="4" name="TextBox 4"/>
          <p:cNvSpPr txBox="1"/>
          <p:nvPr/>
        </p:nvSpPr>
        <p:spPr>
          <a:xfrm>
            <a:off x="661208" y="631271"/>
            <a:ext cx="14593793" cy="758825"/>
          </a:xfrm>
          <a:prstGeom prst="rect">
            <a:avLst/>
          </a:prstGeom>
        </p:spPr>
        <p:txBody>
          <a:bodyPr lIns="0" tIns="0" rIns="0" bIns="0" rtlCol="0" anchor="t">
            <a:spAutoFit/>
          </a:bodyPr>
          <a:lstStyle/>
          <a:p>
            <a:pPr algn="l">
              <a:lnSpc>
                <a:spcPts val="5950"/>
              </a:lnSpc>
            </a:pPr>
            <a:r>
              <a:rPr lang="en-US" sz="5000">
                <a:solidFill>
                  <a:srgbClr val="FBC84F"/>
                </a:solidFill>
                <a:latin typeface="Averta 2"/>
                <a:ea typeface="Averta 2"/>
                <a:cs typeface="Averta 2"/>
                <a:sym typeface="Averta 2"/>
              </a:rPr>
              <a:t>The reference letters - How can you help?</a:t>
            </a:r>
          </a:p>
        </p:txBody>
      </p:sp>
      <p:sp>
        <p:nvSpPr>
          <p:cNvPr id="5" name="TextBox 5"/>
          <p:cNvSpPr txBox="1"/>
          <p:nvPr/>
        </p:nvSpPr>
        <p:spPr>
          <a:xfrm>
            <a:off x="661208" y="4075085"/>
            <a:ext cx="12747430" cy="4233347"/>
          </a:xfrm>
          <a:prstGeom prst="rect">
            <a:avLst/>
          </a:prstGeom>
        </p:spPr>
        <p:txBody>
          <a:bodyPr lIns="0" tIns="0" rIns="0" bIns="0" rtlCol="0" anchor="t">
            <a:spAutoFit/>
          </a:bodyPr>
          <a:lstStyle/>
          <a:p>
            <a:pPr marL="604518" lvl="1" indent="-302259" algn="l">
              <a:lnSpc>
                <a:spcPts val="3359"/>
              </a:lnSpc>
              <a:buFont typeface="Arial"/>
              <a:buChar char="•"/>
            </a:pPr>
            <a:r>
              <a:rPr lang="en-US" sz="2799">
                <a:solidFill>
                  <a:srgbClr val="FFFFFF"/>
                </a:solidFill>
                <a:latin typeface="Averta 1"/>
                <a:ea typeface="Averta 1"/>
                <a:cs typeface="Averta 1"/>
                <a:sym typeface="Averta 1"/>
              </a:rPr>
              <a:t>Make sure you understand what’s required from you, read the guidance for referees</a:t>
            </a:r>
          </a:p>
          <a:p>
            <a:pPr algn="l">
              <a:lnSpc>
                <a:spcPts val="3359"/>
              </a:lnSpc>
            </a:pPr>
            <a:endParaRPr lang="en-US" sz="2799">
              <a:solidFill>
                <a:srgbClr val="FFFFFF"/>
              </a:solidFill>
              <a:latin typeface="Averta 1"/>
              <a:ea typeface="Averta 1"/>
              <a:cs typeface="Averta 1"/>
              <a:sym typeface="Averta 1"/>
            </a:endParaRPr>
          </a:p>
          <a:p>
            <a:pPr marL="604518" lvl="1" indent="-302259" algn="l">
              <a:lnSpc>
                <a:spcPts val="3359"/>
              </a:lnSpc>
              <a:buFont typeface="Arial"/>
              <a:buChar char="•"/>
            </a:pPr>
            <a:r>
              <a:rPr lang="en-US" sz="2799">
                <a:solidFill>
                  <a:srgbClr val="FFFFFF"/>
                </a:solidFill>
                <a:latin typeface="Averta 1"/>
                <a:ea typeface="Averta 1"/>
                <a:cs typeface="Averta 1"/>
                <a:sym typeface="Averta 1"/>
              </a:rPr>
              <a:t>You can ask the applicant their CV, transcript, papers they have written in class etc.</a:t>
            </a:r>
          </a:p>
          <a:p>
            <a:pPr algn="l">
              <a:lnSpc>
                <a:spcPts val="3359"/>
              </a:lnSpc>
            </a:pPr>
            <a:endParaRPr lang="en-US" sz="2799">
              <a:solidFill>
                <a:srgbClr val="FFFFFF"/>
              </a:solidFill>
              <a:latin typeface="Averta 1"/>
              <a:ea typeface="Averta 1"/>
              <a:cs typeface="Averta 1"/>
              <a:sym typeface="Averta 1"/>
            </a:endParaRPr>
          </a:p>
          <a:p>
            <a:pPr marL="604518" lvl="1" indent="-302259" algn="l">
              <a:lnSpc>
                <a:spcPts val="3359"/>
              </a:lnSpc>
              <a:buFont typeface="Arial"/>
              <a:buChar char="•"/>
            </a:pPr>
            <a:r>
              <a:rPr lang="en-US" sz="2799">
                <a:solidFill>
                  <a:srgbClr val="FFFFFF"/>
                </a:solidFill>
                <a:latin typeface="Averta 1"/>
                <a:ea typeface="Averta 1"/>
                <a:cs typeface="Averta 1"/>
                <a:sym typeface="Averta 1"/>
              </a:rPr>
              <a:t>Can you speak to both their strengths and weaknesses? </a:t>
            </a:r>
          </a:p>
          <a:p>
            <a:pPr algn="l">
              <a:lnSpc>
                <a:spcPts val="3359"/>
              </a:lnSpc>
            </a:pPr>
            <a:endParaRPr lang="en-US" sz="2799">
              <a:solidFill>
                <a:srgbClr val="FFFFFF"/>
              </a:solidFill>
              <a:latin typeface="Averta 1"/>
              <a:ea typeface="Averta 1"/>
              <a:cs typeface="Averta 1"/>
              <a:sym typeface="Averta 1"/>
            </a:endParaRPr>
          </a:p>
          <a:p>
            <a:pPr marL="604518" lvl="1" indent="-302259" algn="l">
              <a:lnSpc>
                <a:spcPts val="3359"/>
              </a:lnSpc>
              <a:buFont typeface="Arial"/>
              <a:buChar char="•"/>
            </a:pPr>
            <a:r>
              <a:rPr lang="en-US" sz="2799">
                <a:solidFill>
                  <a:srgbClr val="FFFFFF"/>
                </a:solidFill>
                <a:latin typeface="Averta 1"/>
                <a:ea typeface="Averta 1"/>
                <a:cs typeface="Averta 1"/>
                <a:sym typeface="Averta 1"/>
              </a:rPr>
              <a:t>What experiences they had can you speak to that would draw out the best of their qualities and values?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BD0D9"/>
        </a:solidFill>
        <a:effectLst/>
      </p:bgPr>
    </p:bg>
    <p:spTree>
      <p:nvGrpSpPr>
        <p:cNvPr id="1" name=""/>
        <p:cNvGrpSpPr/>
        <p:nvPr/>
      </p:nvGrpSpPr>
      <p:grpSpPr>
        <a:xfrm>
          <a:off x="0" y="0"/>
          <a:ext cx="0" cy="0"/>
          <a:chOff x="0" y="0"/>
          <a:chExt cx="0" cy="0"/>
        </a:xfrm>
      </p:grpSpPr>
      <p:sp>
        <p:nvSpPr>
          <p:cNvPr id="2" name="Freeform 2"/>
          <p:cNvSpPr/>
          <p:nvPr/>
        </p:nvSpPr>
        <p:spPr>
          <a:xfrm>
            <a:off x="0" y="-4000500"/>
            <a:ext cx="18288000" cy="18288000"/>
          </a:xfrm>
          <a:custGeom>
            <a:avLst/>
            <a:gdLst/>
            <a:ahLst/>
            <a:cxnLst/>
            <a:rect l="l" t="t" r="r" b="b"/>
            <a:pathLst>
              <a:path w="18288000" h="18288000">
                <a:moveTo>
                  <a:pt x="0" y="0"/>
                </a:moveTo>
                <a:lnTo>
                  <a:pt x="18288000" y="0"/>
                </a:lnTo>
                <a:lnTo>
                  <a:pt x="18288000" y="18288000"/>
                </a:lnTo>
                <a:lnTo>
                  <a:pt x="0" y="18288000"/>
                </a:lnTo>
                <a:lnTo>
                  <a:pt x="0" y="0"/>
                </a:lnTo>
                <a:close/>
              </a:path>
            </a:pathLst>
          </a:custGeom>
          <a:blipFill>
            <a:blip r:embed="rId2">
              <a:alphaModFix amt="1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2558216" y="844221"/>
            <a:ext cx="5014909" cy="5014909"/>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6B21"/>
            </a:solidFill>
          </p:spPr>
        </p:sp>
      </p:grpSp>
      <p:sp>
        <p:nvSpPr>
          <p:cNvPr id="5" name="AutoShape 5"/>
          <p:cNvSpPr/>
          <p:nvPr/>
        </p:nvSpPr>
        <p:spPr>
          <a:xfrm>
            <a:off x="11363843" y="3351675"/>
            <a:ext cx="1344729" cy="0"/>
          </a:xfrm>
          <a:prstGeom prst="line">
            <a:avLst/>
          </a:prstGeom>
          <a:ln w="190500" cap="rnd">
            <a:solidFill>
              <a:srgbClr val="061BB0"/>
            </a:solidFill>
            <a:prstDash val="solid"/>
            <a:headEnd type="none" w="sm" len="sm"/>
            <a:tailEnd type="arrow" w="med" len="sm"/>
          </a:ln>
        </p:spPr>
      </p:sp>
      <p:grpSp>
        <p:nvGrpSpPr>
          <p:cNvPr id="6" name="Group 6"/>
          <p:cNvGrpSpPr/>
          <p:nvPr/>
        </p:nvGrpSpPr>
        <p:grpSpPr>
          <a:xfrm>
            <a:off x="6588991" y="859847"/>
            <a:ext cx="5014909" cy="5014909"/>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0C342"/>
            </a:solidFill>
          </p:spPr>
        </p:sp>
      </p:grpSp>
      <p:sp>
        <p:nvSpPr>
          <p:cNvPr id="8" name="AutoShape 8"/>
          <p:cNvSpPr/>
          <p:nvPr/>
        </p:nvSpPr>
        <p:spPr>
          <a:xfrm>
            <a:off x="5430173" y="3351675"/>
            <a:ext cx="1344729" cy="0"/>
          </a:xfrm>
          <a:prstGeom prst="line">
            <a:avLst/>
          </a:prstGeom>
          <a:ln w="190500" cap="rnd">
            <a:solidFill>
              <a:srgbClr val="061BB0"/>
            </a:solidFill>
            <a:prstDash val="solid"/>
            <a:headEnd type="none" w="sm" len="sm"/>
            <a:tailEnd type="arrow" w="med" len="sm"/>
          </a:ln>
        </p:spPr>
      </p:sp>
      <p:grpSp>
        <p:nvGrpSpPr>
          <p:cNvPr id="9" name="Group 9"/>
          <p:cNvGrpSpPr/>
          <p:nvPr/>
        </p:nvGrpSpPr>
        <p:grpSpPr>
          <a:xfrm>
            <a:off x="604273" y="812222"/>
            <a:ext cx="5014909" cy="5014909"/>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3081"/>
            </a:solidFill>
          </p:spPr>
        </p:sp>
      </p:grpSp>
      <p:sp>
        <p:nvSpPr>
          <p:cNvPr id="11" name="TextBox 11"/>
          <p:cNvSpPr txBox="1"/>
          <p:nvPr/>
        </p:nvSpPr>
        <p:spPr>
          <a:xfrm>
            <a:off x="1378875" y="2721918"/>
            <a:ext cx="3465704" cy="1914525"/>
          </a:xfrm>
          <a:prstGeom prst="rect">
            <a:avLst/>
          </a:prstGeom>
        </p:spPr>
        <p:txBody>
          <a:bodyPr lIns="0" tIns="0" rIns="0" bIns="0" rtlCol="0" anchor="t">
            <a:spAutoFit/>
          </a:bodyPr>
          <a:lstStyle/>
          <a:p>
            <a:pPr algn="ctr">
              <a:lnSpc>
                <a:spcPts val="5040"/>
              </a:lnSpc>
            </a:pPr>
            <a:r>
              <a:rPr lang="en-US" sz="4200">
                <a:solidFill>
                  <a:srgbClr val="FFFFFF"/>
                </a:solidFill>
                <a:latin typeface="Averta 2"/>
                <a:ea typeface="Averta 2"/>
                <a:cs typeface="Averta 2"/>
                <a:sym typeface="Averta 2"/>
              </a:rPr>
              <a:t>Is the Rhodes Scholarship right for you?</a:t>
            </a:r>
          </a:p>
        </p:txBody>
      </p:sp>
      <p:sp>
        <p:nvSpPr>
          <p:cNvPr id="12" name="TextBox 12"/>
          <p:cNvSpPr txBox="1"/>
          <p:nvPr/>
        </p:nvSpPr>
        <p:spPr>
          <a:xfrm>
            <a:off x="1095466" y="1564830"/>
            <a:ext cx="4032522" cy="801243"/>
          </a:xfrm>
          <a:prstGeom prst="rect">
            <a:avLst/>
          </a:prstGeom>
        </p:spPr>
        <p:txBody>
          <a:bodyPr lIns="0" tIns="0" rIns="0" bIns="0" rtlCol="0" anchor="t">
            <a:spAutoFit/>
          </a:bodyPr>
          <a:lstStyle/>
          <a:p>
            <a:pPr algn="ctr">
              <a:lnSpc>
                <a:spcPts val="6576"/>
              </a:lnSpc>
            </a:pPr>
            <a:r>
              <a:rPr lang="en-US" sz="4800">
                <a:solidFill>
                  <a:srgbClr val="FBC84F"/>
                </a:solidFill>
                <a:latin typeface="Averta 2"/>
                <a:ea typeface="Averta 2"/>
                <a:cs typeface="Averta 2"/>
                <a:sym typeface="Averta 2"/>
              </a:rPr>
              <a:t>ASK: </a:t>
            </a:r>
          </a:p>
        </p:txBody>
      </p:sp>
      <p:sp>
        <p:nvSpPr>
          <p:cNvPr id="13" name="TextBox 13"/>
          <p:cNvSpPr txBox="1"/>
          <p:nvPr/>
        </p:nvSpPr>
        <p:spPr>
          <a:xfrm>
            <a:off x="7355926" y="2721918"/>
            <a:ext cx="3465704" cy="1914525"/>
          </a:xfrm>
          <a:prstGeom prst="rect">
            <a:avLst/>
          </a:prstGeom>
        </p:spPr>
        <p:txBody>
          <a:bodyPr lIns="0" tIns="0" rIns="0" bIns="0" rtlCol="0" anchor="t">
            <a:spAutoFit/>
          </a:bodyPr>
          <a:lstStyle/>
          <a:p>
            <a:pPr algn="ctr">
              <a:lnSpc>
                <a:spcPts val="5040"/>
              </a:lnSpc>
            </a:pPr>
            <a:r>
              <a:rPr lang="en-US" sz="4200">
                <a:solidFill>
                  <a:srgbClr val="FFFFFF"/>
                </a:solidFill>
                <a:latin typeface="Averta 2"/>
                <a:ea typeface="Averta 2"/>
                <a:cs typeface="Averta 2"/>
                <a:sym typeface="Averta 2"/>
              </a:rPr>
              <a:t>How the application process works </a:t>
            </a:r>
          </a:p>
        </p:txBody>
      </p:sp>
      <p:sp>
        <p:nvSpPr>
          <p:cNvPr id="14" name="TextBox 14"/>
          <p:cNvSpPr txBox="1"/>
          <p:nvPr/>
        </p:nvSpPr>
        <p:spPr>
          <a:xfrm>
            <a:off x="7651743" y="1564830"/>
            <a:ext cx="2984513" cy="801243"/>
          </a:xfrm>
          <a:prstGeom prst="rect">
            <a:avLst/>
          </a:prstGeom>
        </p:spPr>
        <p:txBody>
          <a:bodyPr lIns="0" tIns="0" rIns="0" bIns="0" rtlCol="0" anchor="t">
            <a:spAutoFit/>
          </a:bodyPr>
          <a:lstStyle/>
          <a:p>
            <a:pPr algn="ctr">
              <a:lnSpc>
                <a:spcPts val="6576"/>
              </a:lnSpc>
            </a:pPr>
            <a:r>
              <a:rPr lang="en-US" sz="4800">
                <a:solidFill>
                  <a:srgbClr val="061BB0"/>
                </a:solidFill>
                <a:latin typeface="Averta 2"/>
                <a:ea typeface="Averta 2"/>
                <a:cs typeface="Averta 2"/>
                <a:sym typeface="Averta 2"/>
              </a:rPr>
              <a:t>EXPLAIN: </a:t>
            </a:r>
          </a:p>
        </p:txBody>
      </p:sp>
      <p:sp>
        <p:nvSpPr>
          <p:cNvPr id="15" name="TextBox 15"/>
          <p:cNvSpPr txBox="1"/>
          <p:nvPr/>
        </p:nvSpPr>
        <p:spPr>
          <a:xfrm>
            <a:off x="297183" y="6489218"/>
            <a:ext cx="5777457" cy="3318944"/>
          </a:xfrm>
          <a:prstGeom prst="rect">
            <a:avLst/>
          </a:prstGeom>
        </p:spPr>
        <p:txBody>
          <a:bodyPr lIns="0" tIns="0" rIns="0" bIns="0" rtlCol="0" anchor="t">
            <a:spAutoFit/>
          </a:bodyPr>
          <a:lstStyle/>
          <a:p>
            <a:pPr marL="604518" lvl="1" indent="-302259" algn="l">
              <a:lnSpc>
                <a:spcPts val="3359"/>
              </a:lnSpc>
              <a:buFont typeface="Arial"/>
              <a:buChar char="•"/>
            </a:pPr>
            <a:r>
              <a:rPr lang="en-US" sz="2799">
                <a:solidFill>
                  <a:srgbClr val="191919"/>
                </a:solidFill>
                <a:latin typeface="Averta 1"/>
                <a:ea typeface="Averta 1"/>
                <a:cs typeface="Averta 1"/>
                <a:sym typeface="Averta 1"/>
              </a:rPr>
              <a:t>Are they eligible?</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What do they want to achieve with the Rhodes?</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Do they meet the Rhodes selection criteria?</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Would other scholarship opportunities be better suited?</a:t>
            </a:r>
          </a:p>
        </p:txBody>
      </p:sp>
      <p:sp>
        <p:nvSpPr>
          <p:cNvPr id="16" name="TextBox 16"/>
          <p:cNvSpPr txBox="1"/>
          <p:nvPr/>
        </p:nvSpPr>
        <p:spPr>
          <a:xfrm>
            <a:off x="6359899" y="6489218"/>
            <a:ext cx="5944440" cy="3200410"/>
          </a:xfrm>
          <a:prstGeom prst="rect">
            <a:avLst/>
          </a:prstGeom>
        </p:spPr>
        <p:txBody>
          <a:bodyPr lIns="0" tIns="0" rIns="0" bIns="0" rtlCol="0" anchor="t">
            <a:spAutoFit/>
          </a:bodyPr>
          <a:lstStyle/>
          <a:p>
            <a:pPr marL="604518" lvl="1" indent="-302259" algn="l">
              <a:lnSpc>
                <a:spcPts val="3359"/>
              </a:lnSpc>
              <a:buFont typeface="Arial"/>
              <a:buChar char="•"/>
            </a:pPr>
            <a:r>
              <a:rPr lang="en-US" sz="2799">
                <a:solidFill>
                  <a:srgbClr val="191919"/>
                </a:solidFill>
                <a:latin typeface="Averta 1"/>
                <a:ea typeface="Averta 1"/>
                <a:cs typeface="Averta 1"/>
                <a:sym typeface="Averta 1"/>
              </a:rPr>
              <a:t>Help them think about which referees would be best</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Recommend that they check the Rhodes Trust website, and review the 'resources' section</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Have they started to think about their personal statement?</a:t>
            </a:r>
          </a:p>
        </p:txBody>
      </p:sp>
      <p:sp>
        <p:nvSpPr>
          <p:cNvPr id="17" name="TextBox 17"/>
          <p:cNvSpPr txBox="1"/>
          <p:nvPr/>
        </p:nvSpPr>
        <p:spPr>
          <a:xfrm>
            <a:off x="13632724" y="1564830"/>
            <a:ext cx="2955019" cy="801243"/>
          </a:xfrm>
          <a:prstGeom prst="rect">
            <a:avLst/>
          </a:prstGeom>
        </p:spPr>
        <p:txBody>
          <a:bodyPr lIns="0" tIns="0" rIns="0" bIns="0" rtlCol="0" anchor="t">
            <a:spAutoFit/>
          </a:bodyPr>
          <a:lstStyle/>
          <a:p>
            <a:pPr algn="ctr">
              <a:lnSpc>
                <a:spcPts val="6576"/>
              </a:lnSpc>
            </a:pPr>
            <a:r>
              <a:rPr lang="en-US" sz="4800">
                <a:solidFill>
                  <a:srgbClr val="FBC84F"/>
                </a:solidFill>
                <a:latin typeface="Averta 2"/>
                <a:ea typeface="Averta 2"/>
                <a:cs typeface="Averta 2"/>
                <a:sym typeface="Averta 2"/>
              </a:rPr>
              <a:t>PREPARE: </a:t>
            </a:r>
          </a:p>
        </p:txBody>
      </p:sp>
      <p:sp>
        <p:nvSpPr>
          <p:cNvPr id="18" name="TextBox 18"/>
          <p:cNvSpPr txBox="1"/>
          <p:nvPr/>
        </p:nvSpPr>
        <p:spPr>
          <a:xfrm>
            <a:off x="13377382" y="2927435"/>
            <a:ext cx="3465704" cy="1276350"/>
          </a:xfrm>
          <a:prstGeom prst="rect">
            <a:avLst/>
          </a:prstGeom>
        </p:spPr>
        <p:txBody>
          <a:bodyPr lIns="0" tIns="0" rIns="0" bIns="0" rtlCol="0" anchor="t">
            <a:spAutoFit/>
          </a:bodyPr>
          <a:lstStyle/>
          <a:p>
            <a:pPr algn="ctr">
              <a:lnSpc>
                <a:spcPts val="5040"/>
              </a:lnSpc>
            </a:pPr>
            <a:r>
              <a:rPr lang="en-US" sz="4200">
                <a:solidFill>
                  <a:srgbClr val="FFFFFF"/>
                </a:solidFill>
                <a:latin typeface="Averta 2"/>
                <a:ea typeface="Averta 2"/>
                <a:cs typeface="Averta 2"/>
                <a:sym typeface="Averta 2"/>
              </a:rPr>
              <a:t>Interview Preparation</a:t>
            </a:r>
          </a:p>
        </p:txBody>
      </p:sp>
      <p:sp>
        <p:nvSpPr>
          <p:cNvPr id="19" name="TextBox 19"/>
          <p:cNvSpPr txBox="1"/>
          <p:nvPr/>
        </p:nvSpPr>
        <p:spPr>
          <a:xfrm>
            <a:off x="12708571" y="6489218"/>
            <a:ext cx="5014909" cy="3081876"/>
          </a:xfrm>
          <a:prstGeom prst="rect">
            <a:avLst/>
          </a:prstGeom>
        </p:spPr>
        <p:txBody>
          <a:bodyPr lIns="0" tIns="0" rIns="0" bIns="0" rtlCol="0" anchor="t">
            <a:spAutoFit/>
          </a:bodyPr>
          <a:lstStyle/>
          <a:p>
            <a:pPr marL="604518" lvl="1" indent="-302259" algn="l">
              <a:lnSpc>
                <a:spcPts val="3359"/>
              </a:lnSpc>
              <a:buFont typeface="Arial"/>
              <a:buChar char="•"/>
            </a:pPr>
            <a:r>
              <a:rPr lang="en-US" sz="2799">
                <a:solidFill>
                  <a:srgbClr val="191919"/>
                </a:solidFill>
                <a:latin typeface="Averta 1"/>
                <a:ea typeface="Averta 1"/>
                <a:cs typeface="Averta 1"/>
                <a:sym typeface="Averta 1"/>
              </a:rPr>
              <a:t>Have they done a professional  interview before?</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Recommend practicing interview skills, and that they ask for help with mock interviews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sp>
        <p:nvSpPr>
          <p:cNvPr id="3" name="Freeform 3"/>
          <p:cNvSpPr/>
          <p:nvPr/>
        </p:nvSpPr>
        <p:spPr>
          <a:xfrm>
            <a:off x="1069511" y="1028700"/>
            <a:ext cx="6915643" cy="1693351"/>
          </a:xfrm>
          <a:custGeom>
            <a:avLst/>
            <a:gdLst/>
            <a:ahLst/>
            <a:cxnLst/>
            <a:rect l="l" t="t" r="r" b="b"/>
            <a:pathLst>
              <a:path w="6915643" h="1693351">
                <a:moveTo>
                  <a:pt x="0" y="0"/>
                </a:moveTo>
                <a:lnTo>
                  <a:pt x="6915643" y="0"/>
                </a:lnTo>
                <a:lnTo>
                  <a:pt x="6915643" y="1693351"/>
                </a:lnTo>
                <a:lnTo>
                  <a:pt x="0" y="1693351"/>
                </a:lnTo>
                <a:lnTo>
                  <a:pt x="0" y="0"/>
                </a:lnTo>
                <a:close/>
              </a:path>
            </a:pathLst>
          </a:custGeom>
          <a:blipFill>
            <a:blip r:embed="rId4" cstate="print">
              <a:extLst>
                <a:ext uri="{28A0092B-C50C-407E-A947-70E740481C1C}">
                  <a14:useLocalDpi xmlns:a14="http://schemas.microsoft.com/office/drawing/2010/main" val="0"/>
                </a:ext>
              </a:extLst>
            </a:blip>
            <a:stretch>
              <a:fillRect l="-6643" t="-18992" r="-6311" b="-21706"/>
            </a:stretch>
          </a:blipFill>
        </p:spPr>
      </p:sp>
      <p:sp>
        <p:nvSpPr>
          <p:cNvPr id="4" name="Freeform 4"/>
          <p:cNvSpPr/>
          <p:nvPr/>
        </p:nvSpPr>
        <p:spPr>
          <a:xfrm flipH="1">
            <a:off x="9769885" y="526963"/>
            <a:ext cx="9615149" cy="11737721"/>
          </a:xfrm>
          <a:custGeom>
            <a:avLst/>
            <a:gdLst/>
            <a:ahLst/>
            <a:cxnLst/>
            <a:rect l="l" t="t" r="r" b="b"/>
            <a:pathLst>
              <a:path w="9615149" h="11737721">
                <a:moveTo>
                  <a:pt x="9615149" y="0"/>
                </a:moveTo>
                <a:lnTo>
                  <a:pt x="0" y="0"/>
                </a:lnTo>
                <a:lnTo>
                  <a:pt x="0" y="11737720"/>
                </a:lnTo>
                <a:lnTo>
                  <a:pt x="9615149" y="11737720"/>
                </a:lnTo>
                <a:lnTo>
                  <a:pt x="9615149" y="0"/>
                </a:lnTo>
                <a:close/>
              </a:path>
            </a:pathLst>
          </a:custGeom>
          <a:blipFill>
            <a:blip r:embed="rId5">
              <a:extLst>
                <a:ext uri="{28A0092B-C50C-407E-A947-70E740481C1C}">
                  <a14:useLocalDpi xmlns:a14="http://schemas.microsoft.com/office/drawing/2010/main" val="0"/>
                </a:ext>
              </a:extLst>
            </a:blip>
            <a:stretch>
              <a:fillRect/>
            </a:stretch>
          </a:blipFill>
        </p:spPr>
      </p:sp>
      <p:sp>
        <p:nvSpPr>
          <p:cNvPr id="5" name="TextBox 5"/>
          <p:cNvSpPr txBox="1"/>
          <p:nvPr/>
        </p:nvSpPr>
        <p:spPr>
          <a:xfrm>
            <a:off x="667441" y="4591375"/>
            <a:ext cx="8139345" cy="1095375"/>
          </a:xfrm>
          <a:prstGeom prst="rect">
            <a:avLst/>
          </a:prstGeom>
        </p:spPr>
        <p:txBody>
          <a:bodyPr lIns="0" tIns="0" rIns="0" bIns="0" rtlCol="0" anchor="t">
            <a:spAutoFit/>
          </a:bodyPr>
          <a:lstStyle/>
          <a:p>
            <a:pPr marL="777240" lvl="1" indent="-388620" algn="l">
              <a:lnSpc>
                <a:spcPts val="4320"/>
              </a:lnSpc>
              <a:buFont typeface="Arial"/>
              <a:buChar char="•"/>
            </a:pPr>
            <a:r>
              <a:rPr lang="en-US" sz="3600">
                <a:solidFill>
                  <a:srgbClr val="FFFFFF"/>
                </a:solidFill>
                <a:latin typeface="Averta 3"/>
                <a:ea typeface="Averta 3"/>
                <a:cs typeface="Averta 3"/>
                <a:sym typeface="Averta 3"/>
              </a:rPr>
              <a:t>Get in touch with us by emailing </a:t>
            </a:r>
            <a:r>
              <a:rPr lang="en-US" sz="3600" u="sng">
                <a:solidFill>
                  <a:srgbClr val="FFFFFF"/>
                </a:solidFill>
                <a:latin typeface="Averta 3"/>
                <a:ea typeface="Averta 3"/>
                <a:cs typeface="Averta 3"/>
                <a:sym typeface="Averta 3"/>
                <a:hlinkClick r:id="rId6" tooltip="mailto:outreach@rhodeshouse.ox.ac.uk"/>
              </a:rPr>
              <a:t>outreach@rhodeshouse.ox.ac.uk</a:t>
            </a:r>
          </a:p>
        </p:txBody>
      </p:sp>
      <p:sp>
        <p:nvSpPr>
          <p:cNvPr id="6" name="TextBox 6"/>
          <p:cNvSpPr txBox="1"/>
          <p:nvPr/>
        </p:nvSpPr>
        <p:spPr>
          <a:xfrm>
            <a:off x="1069511" y="3323445"/>
            <a:ext cx="2815010" cy="867943"/>
          </a:xfrm>
          <a:prstGeom prst="rect">
            <a:avLst/>
          </a:prstGeom>
        </p:spPr>
        <p:txBody>
          <a:bodyPr lIns="0" tIns="0" rIns="0" bIns="0" rtlCol="0" anchor="t">
            <a:spAutoFit/>
          </a:bodyPr>
          <a:lstStyle/>
          <a:p>
            <a:pPr algn="ctr">
              <a:lnSpc>
                <a:spcPts val="7178"/>
              </a:lnSpc>
              <a:spcBef>
                <a:spcPct val="0"/>
              </a:spcBef>
            </a:pPr>
            <a:r>
              <a:rPr lang="en-US" sz="5240">
                <a:solidFill>
                  <a:srgbClr val="FFFFFF"/>
                </a:solidFill>
                <a:latin typeface="Averta 2"/>
                <a:ea typeface="Averta 2"/>
                <a:cs typeface="Averta 2"/>
                <a:sym typeface="Averta 2"/>
              </a:rPr>
              <a:t>Contact: </a:t>
            </a:r>
          </a:p>
        </p:txBody>
      </p:sp>
      <p:sp>
        <p:nvSpPr>
          <p:cNvPr id="7" name="TextBox 7"/>
          <p:cNvSpPr txBox="1"/>
          <p:nvPr/>
        </p:nvSpPr>
        <p:spPr>
          <a:xfrm>
            <a:off x="667441" y="6172538"/>
            <a:ext cx="10825800" cy="1638300"/>
          </a:xfrm>
          <a:prstGeom prst="rect">
            <a:avLst/>
          </a:prstGeom>
        </p:spPr>
        <p:txBody>
          <a:bodyPr lIns="0" tIns="0" rIns="0" bIns="0" rtlCol="0" anchor="t">
            <a:spAutoFit/>
          </a:bodyPr>
          <a:lstStyle/>
          <a:p>
            <a:pPr marL="777240" lvl="1" indent="-388620" algn="l">
              <a:lnSpc>
                <a:spcPts val="4320"/>
              </a:lnSpc>
              <a:buFont typeface="Arial"/>
              <a:buChar char="•"/>
            </a:pPr>
            <a:r>
              <a:rPr lang="en-US" sz="3600">
                <a:solidFill>
                  <a:srgbClr val="FFFFFF"/>
                </a:solidFill>
                <a:latin typeface="Averta 3"/>
                <a:ea typeface="Averta 3"/>
                <a:cs typeface="Averta 3"/>
                <a:sym typeface="Averta 3"/>
              </a:rPr>
              <a:t>Access shareable outreach resources (presentations and flyers) and more information on our </a:t>
            </a:r>
            <a:r>
              <a:rPr lang="en-US" sz="3600" u="sng">
                <a:solidFill>
                  <a:srgbClr val="FFFFFF"/>
                </a:solidFill>
                <a:latin typeface="Averta 3"/>
                <a:ea typeface="Averta 3"/>
                <a:cs typeface="Averta 3"/>
                <a:sym typeface="Averta 3"/>
                <a:hlinkClick r:id="rId7" tooltip="https://www.rhodeshouse.ox.ac.uk"/>
              </a:rPr>
              <a:t>website</a:t>
            </a:r>
          </a:p>
        </p:txBody>
      </p:sp>
      <p:sp>
        <p:nvSpPr>
          <p:cNvPr id="8" name="TextBox 8"/>
          <p:cNvSpPr txBox="1"/>
          <p:nvPr/>
        </p:nvSpPr>
        <p:spPr>
          <a:xfrm>
            <a:off x="667441" y="8296626"/>
            <a:ext cx="9102444" cy="1095375"/>
          </a:xfrm>
          <a:prstGeom prst="rect">
            <a:avLst/>
          </a:prstGeom>
        </p:spPr>
        <p:txBody>
          <a:bodyPr lIns="0" tIns="0" rIns="0" bIns="0" rtlCol="0" anchor="t">
            <a:spAutoFit/>
          </a:bodyPr>
          <a:lstStyle/>
          <a:p>
            <a:pPr marL="777240" lvl="1" indent="-388620" algn="l">
              <a:lnSpc>
                <a:spcPts val="4320"/>
              </a:lnSpc>
              <a:buFont typeface="Arial"/>
              <a:buChar char="•"/>
            </a:pPr>
            <a:r>
              <a:rPr lang="en-US" sz="3600">
                <a:solidFill>
                  <a:srgbClr val="FFFFFF"/>
                </a:solidFill>
                <a:latin typeface="Averta 3"/>
                <a:ea typeface="Averta 3"/>
                <a:cs typeface="Averta 3"/>
                <a:sym typeface="Averta 3"/>
              </a:rPr>
              <a:t>Follow us on X, Facebook, Instagram and LinkedIn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4BB"/>
        </a:solidFill>
        <a:effectLst/>
      </p:bgPr>
    </p:bg>
    <p:spTree>
      <p:nvGrpSpPr>
        <p:cNvPr id="1" name=""/>
        <p:cNvGrpSpPr/>
        <p:nvPr/>
      </p:nvGrpSpPr>
      <p:grpSpPr>
        <a:xfrm>
          <a:off x="0" y="0"/>
          <a:ext cx="0" cy="0"/>
          <a:chOff x="0" y="0"/>
          <a:chExt cx="0" cy="0"/>
        </a:xfrm>
      </p:grpSpPr>
      <p:sp>
        <p:nvSpPr>
          <p:cNvPr id="2" name="Freeform 2"/>
          <p:cNvSpPr/>
          <p:nvPr/>
        </p:nvSpPr>
        <p:spPr>
          <a:xfrm>
            <a:off x="932940" y="3255379"/>
            <a:ext cx="1250777" cy="1250777"/>
          </a:xfrm>
          <a:custGeom>
            <a:avLst/>
            <a:gdLst/>
            <a:ahLst/>
            <a:cxnLst/>
            <a:rect l="l" t="t" r="r" b="b"/>
            <a:pathLst>
              <a:path w="1250777" h="1250777">
                <a:moveTo>
                  <a:pt x="0" y="0"/>
                </a:moveTo>
                <a:lnTo>
                  <a:pt x="1250777" y="0"/>
                </a:lnTo>
                <a:lnTo>
                  <a:pt x="1250777" y="1250777"/>
                </a:lnTo>
                <a:lnTo>
                  <a:pt x="0" y="1250777"/>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sp>
        <p:nvSpPr>
          <p:cNvPr id="3" name="Freeform 3"/>
          <p:cNvSpPr/>
          <p:nvPr/>
        </p:nvSpPr>
        <p:spPr>
          <a:xfrm>
            <a:off x="913904" y="5046110"/>
            <a:ext cx="1288848" cy="1288848"/>
          </a:xfrm>
          <a:custGeom>
            <a:avLst/>
            <a:gdLst/>
            <a:ahLst/>
            <a:cxnLst/>
            <a:rect l="l" t="t" r="r" b="b"/>
            <a:pathLst>
              <a:path w="1288848" h="1288848">
                <a:moveTo>
                  <a:pt x="0" y="0"/>
                </a:moveTo>
                <a:lnTo>
                  <a:pt x="1288848" y="0"/>
                </a:lnTo>
                <a:lnTo>
                  <a:pt x="1288848" y="1288848"/>
                </a:lnTo>
                <a:lnTo>
                  <a:pt x="0" y="1288848"/>
                </a:lnTo>
                <a:lnTo>
                  <a:pt x="0" y="0"/>
                </a:lnTo>
                <a:close/>
              </a:path>
            </a:pathLst>
          </a:cu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p:spPr>
      </p:sp>
      <p:sp>
        <p:nvSpPr>
          <p:cNvPr id="4" name="Freeform 4"/>
          <p:cNvSpPr/>
          <p:nvPr/>
        </p:nvSpPr>
        <p:spPr>
          <a:xfrm>
            <a:off x="902209" y="6874912"/>
            <a:ext cx="1312239" cy="1312239"/>
          </a:xfrm>
          <a:custGeom>
            <a:avLst/>
            <a:gdLst/>
            <a:ahLst/>
            <a:cxnLst/>
            <a:rect l="l" t="t" r="r" b="b"/>
            <a:pathLst>
              <a:path w="1312239" h="1312239">
                <a:moveTo>
                  <a:pt x="0" y="0"/>
                </a:moveTo>
                <a:lnTo>
                  <a:pt x="1312239" y="0"/>
                </a:lnTo>
                <a:lnTo>
                  <a:pt x="1312239" y="1312239"/>
                </a:lnTo>
                <a:lnTo>
                  <a:pt x="0" y="1312239"/>
                </a:lnTo>
                <a:lnTo>
                  <a:pt x="0" y="0"/>
                </a:lnTo>
                <a:close/>
              </a:path>
            </a:pathLst>
          </a:custGeom>
          <a: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p:spPr>
      </p:sp>
      <p:sp>
        <p:nvSpPr>
          <p:cNvPr id="5" name="Freeform 5"/>
          <p:cNvSpPr/>
          <p:nvPr/>
        </p:nvSpPr>
        <p:spPr>
          <a:xfrm>
            <a:off x="819803" y="660013"/>
            <a:ext cx="4818998" cy="1080002"/>
          </a:xfrm>
          <a:custGeom>
            <a:avLst/>
            <a:gdLst/>
            <a:ahLst/>
            <a:cxnLst/>
            <a:rect l="l" t="t" r="r" b="b"/>
            <a:pathLst>
              <a:path w="4818998" h="1080002">
                <a:moveTo>
                  <a:pt x="0" y="0"/>
                </a:moveTo>
                <a:lnTo>
                  <a:pt x="4818998" y="0"/>
                </a:lnTo>
                <a:lnTo>
                  <a:pt x="4818998" y="1080002"/>
                </a:lnTo>
                <a:lnTo>
                  <a:pt x="0" y="1080002"/>
                </a:lnTo>
                <a:lnTo>
                  <a:pt x="0" y="0"/>
                </a:lnTo>
                <a:close/>
              </a:path>
            </a:pathLst>
          </a:custGeom>
          <a:blipFill>
            <a:blip r:embed="rId8" cstate="print">
              <a:extLst>
                <a:ext uri="{28A0092B-C50C-407E-A947-70E740481C1C}">
                  <a14:useLocalDpi xmlns:a14="http://schemas.microsoft.com/office/drawing/2010/main" val="0"/>
                </a:ext>
              </a:extLst>
            </a:blip>
            <a:stretch>
              <a:fillRect b="-167"/>
            </a:stretch>
          </a:blipFill>
        </p:spPr>
      </p:sp>
      <p:sp>
        <p:nvSpPr>
          <p:cNvPr id="6" name="TextBox 6"/>
          <p:cNvSpPr txBox="1"/>
          <p:nvPr/>
        </p:nvSpPr>
        <p:spPr>
          <a:xfrm>
            <a:off x="2571423" y="6934200"/>
            <a:ext cx="9418849"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ea typeface="Averta 2"/>
                <a:cs typeface="Averta 2"/>
                <a:sym typeface="Averta 2"/>
              </a:rPr>
              <a:t>How can you help students to apply?</a:t>
            </a:r>
          </a:p>
        </p:txBody>
      </p:sp>
      <p:sp>
        <p:nvSpPr>
          <p:cNvPr id="7" name="TextBox 7"/>
          <p:cNvSpPr txBox="1"/>
          <p:nvPr/>
        </p:nvSpPr>
        <p:spPr>
          <a:xfrm>
            <a:off x="2571423" y="5077676"/>
            <a:ext cx="11935408"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ea typeface="Averta 2"/>
                <a:cs typeface="Averta 2"/>
                <a:sym typeface="Averta 2"/>
              </a:rPr>
              <a:t>Why encourage your students to apply?</a:t>
            </a:r>
          </a:p>
        </p:txBody>
      </p:sp>
      <p:sp>
        <p:nvSpPr>
          <p:cNvPr id="8" name="Freeform 8"/>
          <p:cNvSpPr/>
          <p:nvPr/>
        </p:nvSpPr>
        <p:spPr>
          <a:xfrm>
            <a:off x="11965812" y="1357848"/>
            <a:ext cx="6922499" cy="9270855"/>
          </a:xfrm>
          <a:custGeom>
            <a:avLst/>
            <a:gdLst/>
            <a:ahLst/>
            <a:cxnLst/>
            <a:rect l="l" t="t" r="r" b="b"/>
            <a:pathLst>
              <a:path w="6922499" h="9270855">
                <a:moveTo>
                  <a:pt x="0" y="0"/>
                </a:moveTo>
                <a:lnTo>
                  <a:pt x="6922499" y="0"/>
                </a:lnTo>
                <a:lnTo>
                  <a:pt x="6922499" y="9270855"/>
                </a:lnTo>
                <a:lnTo>
                  <a:pt x="0" y="9270855"/>
                </a:lnTo>
                <a:lnTo>
                  <a:pt x="0" y="0"/>
                </a:lnTo>
                <a:close/>
              </a:path>
            </a:pathLst>
          </a:custGeom>
          <a:blipFill>
            <a:blip r:embed="rId9" cstate="print">
              <a:extLst>
                <a:ext uri="{28A0092B-C50C-407E-A947-70E740481C1C}">
                  <a14:useLocalDpi xmlns:a14="http://schemas.microsoft.com/office/drawing/2010/main" val="0"/>
                </a:ext>
              </a:extLst>
            </a:blip>
            <a:stretch>
              <a:fillRect l="-961" r="-961"/>
            </a:stretch>
          </a:blipFill>
        </p:spPr>
      </p:sp>
      <p:sp>
        <p:nvSpPr>
          <p:cNvPr id="9" name="TextBox 9"/>
          <p:cNvSpPr txBox="1"/>
          <p:nvPr/>
        </p:nvSpPr>
        <p:spPr>
          <a:xfrm>
            <a:off x="2571423" y="3204338"/>
            <a:ext cx="9171488"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ea typeface="Averta 2"/>
                <a:cs typeface="Averta 2"/>
                <a:sym typeface="Averta 2"/>
              </a:rPr>
              <a:t>What is the Rhodes Scholarship?</a:t>
            </a:r>
          </a:p>
        </p:txBody>
      </p:sp>
      <p:sp>
        <p:nvSpPr>
          <p:cNvPr id="10" name="TextBox 10"/>
          <p:cNvSpPr txBox="1"/>
          <p:nvPr/>
        </p:nvSpPr>
        <p:spPr>
          <a:xfrm>
            <a:off x="2571423" y="3850106"/>
            <a:ext cx="9171488" cy="537845"/>
          </a:xfrm>
          <a:prstGeom prst="rect">
            <a:avLst/>
          </a:prstGeom>
        </p:spPr>
        <p:txBody>
          <a:bodyPr lIns="0" tIns="0" rIns="0" bIns="0" rtlCol="0" anchor="t">
            <a:spAutoFit/>
          </a:bodyPr>
          <a:lstStyle/>
          <a:p>
            <a:pPr algn="l">
              <a:lnSpc>
                <a:spcPts val="4480"/>
              </a:lnSpc>
            </a:pPr>
            <a:r>
              <a:rPr lang="en-US" sz="3200">
                <a:solidFill>
                  <a:srgbClr val="000000"/>
                </a:solidFill>
                <a:latin typeface="Averta 1"/>
                <a:ea typeface="Averta 1"/>
                <a:cs typeface="Averta 1"/>
                <a:sym typeface="Averta 1"/>
              </a:rPr>
              <a:t>Basics, History, selection and eligibility criteria</a:t>
            </a:r>
          </a:p>
        </p:txBody>
      </p:sp>
      <p:sp>
        <p:nvSpPr>
          <p:cNvPr id="11" name="TextBox 11"/>
          <p:cNvSpPr txBox="1"/>
          <p:nvPr/>
        </p:nvSpPr>
        <p:spPr>
          <a:xfrm>
            <a:off x="2571423" y="5701112"/>
            <a:ext cx="9171488" cy="537845"/>
          </a:xfrm>
          <a:prstGeom prst="rect">
            <a:avLst/>
          </a:prstGeom>
        </p:spPr>
        <p:txBody>
          <a:bodyPr lIns="0" tIns="0" rIns="0" bIns="0" rtlCol="0" anchor="t">
            <a:spAutoFit/>
          </a:bodyPr>
          <a:lstStyle/>
          <a:p>
            <a:pPr algn="l">
              <a:lnSpc>
                <a:spcPts val="4480"/>
              </a:lnSpc>
            </a:pPr>
            <a:r>
              <a:rPr lang="en-US" sz="3200">
                <a:solidFill>
                  <a:srgbClr val="000000"/>
                </a:solidFill>
                <a:latin typeface="Averta 1"/>
                <a:ea typeface="Averta 1"/>
                <a:cs typeface="Averta 1"/>
                <a:sym typeface="Averta 1"/>
              </a:rPr>
              <a:t>Benefits, why it is unique and Scholar experience</a:t>
            </a:r>
          </a:p>
        </p:txBody>
      </p:sp>
      <p:sp>
        <p:nvSpPr>
          <p:cNvPr id="12" name="TextBox 12"/>
          <p:cNvSpPr txBox="1"/>
          <p:nvPr/>
        </p:nvSpPr>
        <p:spPr>
          <a:xfrm>
            <a:off x="2571423" y="7579968"/>
            <a:ext cx="9171488" cy="537845"/>
          </a:xfrm>
          <a:prstGeom prst="rect">
            <a:avLst/>
          </a:prstGeom>
        </p:spPr>
        <p:txBody>
          <a:bodyPr lIns="0" tIns="0" rIns="0" bIns="0" rtlCol="0" anchor="t">
            <a:spAutoFit/>
          </a:bodyPr>
          <a:lstStyle/>
          <a:p>
            <a:pPr algn="l">
              <a:lnSpc>
                <a:spcPts val="4480"/>
              </a:lnSpc>
            </a:pPr>
            <a:r>
              <a:rPr lang="en-US" sz="3200">
                <a:solidFill>
                  <a:srgbClr val="000000"/>
                </a:solidFill>
                <a:latin typeface="Averta 1"/>
                <a:ea typeface="Averta 1"/>
                <a:cs typeface="Averta 1"/>
                <a:sym typeface="Averta 1"/>
              </a:rPr>
              <a:t>What they need, referees requirements etc.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5C598"/>
        </a:solidFill>
        <a:effectLst/>
      </p:bgPr>
    </p:bg>
    <p:spTree>
      <p:nvGrpSpPr>
        <p:cNvPr id="1" name=""/>
        <p:cNvGrpSpPr/>
        <p:nvPr/>
      </p:nvGrpSpPr>
      <p:grpSpPr>
        <a:xfrm>
          <a:off x="0" y="0"/>
          <a:ext cx="0" cy="0"/>
          <a:chOff x="0" y="0"/>
          <a:chExt cx="0" cy="0"/>
        </a:xfrm>
      </p:grpSpPr>
      <p:sp>
        <p:nvSpPr>
          <p:cNvPr id="2" name="Freeform 2"/>
          <p:cNvSpPr/>
          <p:nvPr/>
        </p:nvSpPr>
        <p:spPr>
          <a:xfrm>
            <a:off x="-1095641" y="-1480590"/>
            <a:ext cx="19872269" cy="13248179"/>
          </a:xfrm>
          <a:custGeom>
            <a:avLst/>
            <a:gdLst/>
            <a:ahLst/>
            <a:cxnLst/>
            <a:rect l="l" t="t" r="r" b="b"/>
            <a:pathLst>
              <a:path w="19872269" h="13248179">
                <a:moveTo>
                  <a:pt x="0" y="0"/>
                </a:moveTo>
                <a:lnTo>
                  <a:pt x="19872269" y="0"/>
                </a:lnTo>
                <a:lnTo>
                  <a:pt x="19872269" y="13248180"/>
                </a:lnTo>
                <a:lnTo>
                  <a:pt x="0" y="13248180"/>
                </a:lnTo>
                <a:lnTo>
                  <a:pt x="0" y="0"/>
                </a:lnTo>
                <a:close/>
              </a:path>
            </a:pathLst>
          </a:custGeom>
          <a:blipFill>
            <a:blip r:embed="rId2">
              <a:alphaModFix amt="12000"/>
              <a:extLst>
                <a:ext uri="{28A0092B-C50C-407E-A947-70E740481C1C}">
                  <a14:useLocalDpi xmlns:a14="http://schemas.microsoft.com/office/drawing/2010/main" val="0"/>
                </a:ext>
              </a:extLst>
            </a:blip>
            <a:stretch>
              <a:fillRect/>
            </a:stretch>
          </a:blipFill>
        </p:spPr>
      </p:sp>
      <p:sp>
        <p:nvSpPr>
          <p:cNvPr id="3" name="Freeform 3"/>
          <p:cNvSpPr/>
          <p:nvPr/>
        </p:nvSpPr>
        <p:spPr>
          <a:xfrm>
            <a:off x="9765616" y="2086536"/>
            <a:ext cx="9958692" cy="8200464"/>
          </a:xfrm>
          <a:custGeom>
            <a:avLst/>
            <a:gdLst/>
            <a:ahLst/>
            <a:cxnLst/>
            <a:rect l="l" t="t" r="r" b="b"/>
            <a:pathLst>
              <a:path w="9958692" h="8200464">
                <a:moveTo>
                  <a:pt x="0" y="0"/>
                </a:moveTo>
                <a:lnTo>
                  <a:pt x="9958692" y="0"/>
                </a:lnTo>
                <a:lnTo>
                  <a:pt x="9958692" y="8200464"/>
                </a:lnTo>
                <a:lnTo>
                  <a:pt x="0" y="8200464"/>
                </a:lnTo>
                <a:lnTo>
                  <a:pt x="0" y="0"/>
                </a:lnTo>
                <a:close/>
              </a:path>
            </a:pathLst>
          </a:custGeom>
          <a:blipFill>
            <a:blip r:embed="rId3" cstate="print">
              <a:extLst>
                <a:ext uri="{28A0092B-C50C-407E-A947-70E740481C1C}">
                  <a14:useLocalDpi xmlns:a14="http://schemas.microsoft.com/office/drawing/2010/main" val="0"/>
                </a:ext>
              </a:extLst>
            </a:blip>
            <a:stretch>
              <a:fillRect l="-37510" t="-17505" r="-12539" b="-4126"/>
            </a:stretch>
          </a:blipFill>
        </p:spPr>
      </p:sp>
      <p:sp>
        <p:nvSpPr>
          <p:cNvPr id="4" name="TextBox 4"/>
          <p:cNvSpPr txBox="1"/>
          <p:nvPr/>
        </p:nvSpPr>
        <p:spPr>
          <a:xfrm>
            <a:off x="2335646" y="2432378"/>
            <a:ext cx="9785950" cy="4381500"/>
          </a:xfrm>
          <a:prstGeom prst="rect">
            <a:avLst/>
          </a:prstGeom>
        </p:spPr>
        <p:txBody>
          <a:bodyPr lIns="0" tIns="0" rIns="0" bIns="0" rtlCol="0" anchor="t">
            <a:spAutoFit/>
          </a:bodyPr>
          <a:lstStyle/>
          <a:p>
            <a:pPr algn="l">
              <a:lnSpc>
                <a:spcPts val="11519"/>
              </a:lnSpc>
            </a:pPr>
            <a:r>
              <a:rPr lang="en-US" sz="9600">
                <a:solidFill>
                  <a:srgbClr val="1226AA"/>
                </a:solidFill>
                <a:latin typeface="Averta 2"/>
                <a:ea typeface="Averta 2"/>
                <a:cs typeface="Averta 2"/>
                <a:sym typeface="Averta 2"/>
              </a:rPr>
              <a:t>What is the Rhodes Scholarship?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grpSp>
        <p:nvGrpSpPr>
          <p:cNvPr id="2" name="Group 2"/>
          <p:cNvGrpSpPr/>
          <p:nvPr/>
        </p:nvGrpSpPr>
        <p:grpSpPr>
          <a:xfrm>
            <a:off x="-12700" y="0"/>
            <a:ext cx="18288001" cy="10287000"/>
            <a:chOff x="0" y="0"/>
            <a:chExt cx="24384001"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B08C56"/>
            </a:solidFill>
          </p:spPr>
        </p:sp>
      </p:grpSp>
      <p:sp>
        <p:nvSpPr>
          <p:cNvPr id="4" name="Freeform 4"/>
          <p:cNvSpPr/>
          <p:nvPr/>
        </p:nvSpPr>
        <p:spPr>
          <a:xfrm>
            <a:off x="-2" y="1866899"/>
            <a:ext cx="5855406" cy="8836831"/>
          </a:xfrm>
          <a:custGeom>
            <a:avLst/>
            <a:gdLst/>
            <a:ahLst/>
            <a:cxnLst/>
            <a:rect l="l" t="t" r="r" b="b"/>
            <a:pathLst>
              <a:path w="5855406" h="8836831">
                <a:moveTo>
                  <a:pt x="0" y="0"/>
                </a:moveTo>
                <a:lnTo>
                  <a:pt x="5855406" y="0"/>
                </a:lnTo>
                <a:lnTo>
                  <a:pt x="5855406" y="8836831"/>
                </a:lnTo>
                <a:lnTo>
                  <a:pt x="0" y="8836831"/>
                </a:lnTo>
                <a:lnTo>
                  <a:pt x="0" y="0"/>
                </a:lnTo>
                <a:close/>
              </a:path>
            </a:pathLst>
          </a:custGeom>
          <a:blipFill>
            <a:blip r:embed="rId2" cstate="print">
              <a:extLst>
                <a:ext uri="{28A0092B-C50C-407E-A947-70E740481C1C}">
                  <a14:useLocalDpi xmlns:a14="http://schemas.microsoft.com/office/drawing/2010/main" val="0"/>
                </a:ext>
              </a:extLst>
            </a:blip>
            <a:stretch>
              <a:fillRect l="-1163" t="-1765" r="-1349"/>
            </a:stretch>
          </a:blipFill>
        </p:spPr>
      </p:sp>
      <p:sp>
        <p:nvSpPr>
          <p:cNvPr id="5" name="TextBox 5"/>
          <p:cNvSpPr txBox="1"/>
          <p:nvPr/>
        </p:nvSpPr>
        <p:spPr>
          <a:xfrm>
            <a:off x="2201018" y="2317088"/>
            <a:ext cx="15096381" cy="1661795"/>
          </a:xfrm>
          <a:prstGeom prst="rect">
            <a:avLst/>
          </a:prstGeom>
        </p:spPr>
        <p:txBody>
          <a:bodyPr lIns="0" tIns="0" rIns="0" bIns="0" rtlCol="0" anchor="t">
            <a:spAutoFit/>
          </a:bodyPr>
          <a:lstStyle/>
          <a:p>
            <a:pPr algn="r">
              <a:lnSpc>
                <a:spcPts val="4480"/>
              </a:lnSpc>
            </a:pPr>
            <a:r>
              <a:rPr lang="en-US" sz="3200">
                <a:solidFill>
                  <a:srgbClr val="000000"/>
                </a:solidFill>
                <a:latin typeface="Averta 1"/>
                <a:ea typeface="Averta 1"/>
                <a:cs typeface="Averta 1"/>
                <a:sym typeface="Averta 1"/>
              </a:rPr>
              <a:t>The Rhodes Scholarship was established through the Will of Cecil John Rhodes in 1902. Over a hundred years later, the Rhodes Scholarships are the oldest and perhaps most prestigious international scholarship programme in the world.</a:t>
            </a:r>
          </a:p>
        </p:txBody>
      </p:sp>
      <p:sp>
        <p:nvSpPr>
          <p:cNvPr id="6" name="TextBox 6"/>
          <p:cNvSpPr txBox="1"/>
          <p:nvPr/>
        </p:nvSpPr>
        <p:spPr>
          <a:xfrm>
            <a:off x="6414733" y="7392868"/>
            <a:ext cx="10882667" cy="2223770"/>
          </a:xfrm>
          <a:prstGeom prst="rect">
            <a:avLst/>
          </a:prstGeom>
        </p:spPr>
        <p:txBody>
          <a:bodyPr lIns="0" tIns="0" rIns="0" bIns="0" rtlCol="0" anchor="t">
            <a:spAutoFit/>
          </a:bodyPr>
          <a:lstStyle/>
          <a:p>
            <a:pPr algn="r">
              <a:lnSpc>
                <a:spcPts val="4480"/>
              </a:lnSpc>
            </a:pPr>
            <a:r>
              <a:rPr lang="en-US" sz="3200">
                <a:solidFill>
                  <a:srgbClr val="000000"/>
                </a:solidFill>
                <a:latin typeface="Averta 1"/>
                <a:ea typeface="Averta 1"/>
                <a:cs typeface="Averta 1"/>
                <a:sym typeface="Averta 1"/>
              </a:rPr>
              <a:t>And the qualities sought in a Rhodes Scholar - intellectual distinction combined with concern for others, energy to lead, and a focus on public service - remain as compelling as they were over a century ago.</a:t>
            </a:r>
          </a:p>
        </p:txBody>
      </p:sp>
      <p:sp>
        <p:nvSpPr>
          <p:cNvPr id="7" name="TextBox 7"/>
          <p:cNvSpPr txBox="1"/>
          <p:nvPr/>
        </p:nvSpPr>
        <p:spPr>
          <a:xfrm>
            <a:off x="991496" y="600075"/>
            <a:ext cx="12114904"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ea typeface="Averta 2"/>
                <a:cs typeface="Averta 2"/>
                <a:sym typeface="Averta 2"/>
              </a:rPr>
              <a:t>What is the Rhodes Scholarship?</a:t>
            </a:r>
          </a:p>
        </p:txBody>
      </p:sp>
      <p:sp>
        <p:nvSpPr>
          <p:cNvPr id="8" name="TextBox 8"/>
          <p:cNvSpPr txBox="1"/>
          <p:nvPr/>
        </p:nvSpPr>
        <p:spPr>
          <a:xfrm>
            <a:off x="5855404" y="4569433"/>
            <a:ext cx="11441995" cy="2223770"/>
          </a:xfrm>
          <a:prstGeom prst="rect">
            <a:avLst/>
          </a:prstGeom>
        </p:spPr>
        <p:txBody>
          <a:bodyPr lIns="0" tIns="0" rIns="0" bIns="0" rtlCol="0" anchor="t">
            <a:spAutoFit/>
          </a:bodyPr>
          <a:lstStyle/>
          <a:p>
            <a:pPr algn="r">
              <a:lnSpc>
                <a:spcPts val="4480"/>
              </a:lnSpc>
            </a:pPr>
            <a:r>
              <a:rPr lang="en-US" sz="3200">
                <a:solidFill>
                  <a:srgbClr val="000000"/>
                </a:solidFill>
                <a:latin typeface="Averta 1"/>
                <a:ea typeface="Averta 1"/>
                <a:cs typeface="Averta 1"/>
                <a:sym typeface="Averta 1"/>
              </a:rPr>
              <a:t>Our reputation as the world's most distinguished academic scholarship rests not on the controversial life of our founder Cecil Rhodes, but on the enormous contributions our Scholars have made to the world. </a:t>
            </a:r>
          </a:p>
        </p:txBody>
      </p:sp>
      <p:sp>
        <p:nvSpPr>
          <p:cNvPr id="9" name="Freeform 9"/>
          <p:cNvSpPr/>
          <p:nvPr/>
        </p:nvSpPr>
        <p:spPr>
          <a:xfrm>
            <a:off x="16987542" y="395842"/>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3" cstate="print">
              <a:extLst>
                <a:ext uri="{28A0092B-C50C-407E-A947-70E740481C1C}">
                  <a14:useLocalDpi xmlns:a14="http://schemas.microsoft.com/office/drawing/2010/main" val="0"/>
                </a:ext>
              </a:extLst>
            </a:blip>
            <a:stretch>
              <a:fillRect l="-88" r="-88"/>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36EAB"/>
        </a:solidFill>
        <a:effectLst/>
      </p:bgPr>
    </p:bg>
    <p:spTree>
      <p:nvGrpSpPr>
        <p:cNvPr id="1" name=""/>
        <p:cNvGrpSpPr/>
        <p:nvPr/>
      </p:nvGrpSpPr>
      <p:grpSpPr>
        <a:xfrm>
          <a:off x="0" y="0"/>
          <a:ext cx="0" cy="0"/>
          <a:chOff x="0" y="0"/>
          <a:chExt cx="0" cy="0"/>
        </a:xfrm>
      </p:grpSpPr>
      <p:sp>
        <p:nvSpPr>
          <p:cNvPr id="2" name="Freeform 2"/>
          <p:cNvSpPr/>
          <p:nvPr/>
        </p:nvSpPr>
        <p:spPr>
          <a:xfrm>
            <a:off x="-322362" y="-1178518"/>
            <a:ext cx="18932724" cy="18932724"/>
          </a:xfrm>
          <a:custGeom>
            <a:avLst/>
            <a:gdLst/>
            <a:ahLst/>
            <a:cxnLst/>
            <a:rect l="l" t="t" r="r" b="b"/>
            <a:pathLst>
              <a:path w="18932724" h="18932724">
                <a:moveTo>
                  <a:pt x="0" y="0"/>
                </a:moveTo>
                <a:lnTo>
                  <a:pt x="18932724" y="0"/>
                </a:lnTo>
                <a:lnTo>
                  <a:pt x="18932724" y="18932724"/>
                </a:lnTo>
                <a:lnTo>
                  <a:pt x="0" y="18932724"/>
                </a:lnTo>
                <a:lnTo>
                  <a:pt x="0" y="0"/>
                </a:lnTo>
                <a:close/>
              </a:path>
            </a:pathLst>
          </a:custGeom>
          <a: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sp>
        <p:nvSpPr>
          <p:cNvPr id="3" name="Freeform 3"/>
          <p:cNvSpPr/>
          <p:nvPr/>
        </p:nvSpPr>
        <p:spPr>
          <a:xfrm>
            <a:off x="10048854" y="484544"/>
            <a:ext cx="11227568" cy="9802456"/>
          </a:xfrm>
          <a:custGeom>
            <a:avLst/>
            <a:gdLst/>
            <a:ahLst/>
            <a:cxnLst/>
            <a:rect l="l" t="t" r="r" b="b"/>
            <a:pathLst>
              <a:path w="11227568" h="9802456">
                <a:moveTo>
                  <a:pt x="0" y="0"/>
                </a:moveTo>
                <a:lnTo>
                  <a:pt x="11227568" y="0"/>
                </a:lnTo>
                <a:lnTo>
                  <a:pt x="11227568" y="9802456"/>
                </a:lnTo>
                <a:lnTo>
                  <a:pt x="0" y="9802456"/>
                </a:lnTo>
                <a:lnTo>
                  <a:pt x="0" y="0"/>
                </a:lnTo>
                <a:close/>
              </a:path>
            </a:pathLst>
          </a:custGeom>
          <a:blipFill>
            <a:blip r:embed="rId4">
              <a:extLst>
                <a:ext uri="{28A0092B-C50C-407E-A947-70E740481C1C}">
                  <a14:useLocalDpi xmlns:a14="http://schemas.microsoft.com/office/drawing/2010/main" val="0"/>
                </a:ext>
              </a:extLst>
            </a:blip>
            <a:stretch>
              <a:fillRect/>
            </a:stretch>
          </a:blipFill>
        </p:spPr>
      </p:sp>
      <p:sp>
        <p:nvSpPr>
          <p:cNvPr id="5" name="TextBox 5"/>
          <p:cNvSpPr txBox="1"/>
          <p:nvPr/>
        </p:nvSpPr>
        <p:spPr>
          <a:xfrm>
            <a:off x="683886" y="2681605"/>
            <a:ext cx="10745033" cy="6710045"/>
          </a:xfrm>
          <a:prstGeom prst="rect">
            <a:avLst/>
          </a:prstGeom>
        </p:spPr>
        <p:txBody>
          <a:bodyPr lIns="0" tIns="0" rIns="0" bIns="0" rtlCol="0" anchor="t">
            <a:spAutoFit/>
          </a:bodyPr>
          <a:lstStyle/>
          <a:p>
            <a:pPr marL="690877" lvl="1" indent="-345439" algn="l">
              <a:lnSpc>
                <a:spcPts val="4479"/>
              </a:lnSpc>
              <a:buFont typeface="Arial"/>
              <a:buChar char="•"/>
            </a:pPr>
            <a:r>
              <a:rPr lang="en-US" sz="3199">
                <a:solidFill>
                  <a:srgbClr val="FFFFFF"/>
                </a:solidFill>
                <a:latin typeface="Averta 1"/>
                <a:ea typeface="Averta 1"/>
                <a:cs typeface="Averta 1"/>
                <a:sym typeface="Averta 1"/>
              </a:rPr>
              <a:t>The Rhodes Scholarship is a fully funded, full time, postgraduate award which enables talented young people from around the world to study at the University of Oxford.</a:t>
            </a:r>
          </a:p>
          <a:p>
            <a:pPr algn="l">
              <a:lnSpc>
                <a:spcPts val="2239"/>
              </a:lnSpc>
            </a:pPr>
            <a:endParaRPr lang="en-US" sz="3199">
              <a:solidFill>
                <a:srgbClr val="FFFFFF"/>
              </a:solidFill>
              <a:latin typeface="Averta 1"/>
              <a:ea typeface="Averta 1"/>
              <a:cs typeface="Averta 1"/>
              <a:sym typeface="Averta 1"/>
            </a:endParaRPr>
          </a:p>
          <a:p>
            <a:pPr marL="690877" lvl="1" indent="-345439" algn="l">
              <a:lnSpc>
                <a:spcPts val="4479"/>
              </a:lnSpc>
              <a:buFont typeface="Arial"/>
              <a:buChar char="•"/>
            </a:pPr>
            <a:r>
              <a:rPr lang="en-US" sz="3199">
                <a:solidFill>
                  <a:srgbClr val="FFFFFF"/>
                </a:solidFill>
                <a:latin typeface="Averta 1"/>
                <a:ea typeface="Averta 1"/>
                <a:cs typeface="Averta 1"/>
                <a:sym typeface="Averta 1"/>
              </a:rPr>
              <a:t>Applying for the Scholarship is a challenge, and it is an experience which has helped generations of young people to succeed. We encourage applications from talented students everywhere. </a:t>
            </a:r>
          </a:p>
          <a:p>
            <a:pPr algn="l">
              <a:lnSpc>
                <a:spcPts val="2239"/>
              </a:lnSpc>
            </a:pPr>
            <a:endParaRPr lang="en-US" sz="3199">
              <a:solidFill>
                <a:srgbClr val="FFFFFF"/>
              </a:solidFill>
              <a:latin typeface="Averta 1"/>
              <a:ea typeface="Averta 1"/>
              <a:cs typeface="Averta 1"/>
              <a:sym typeface="Averta 1"/>
            </a:endParaRPr>
          </a:p>
          <a:p>
            <a:pPr marL="690877" lvl="1" indent="-345439" algn="l">
              <a:lnSpc>
                <a:spcPts val="4479"/>
              </a:lnSpc>
              <a:buFont typeface="Arial"/>
              <a:buChar char="•"/>
            </a:pPr>
            <a:r>
              <a:rPr lang="en-US" sz="3199">
                <a:solidFill>
                  <a:srgbClr val="FFFFFF"/>
                </a:solidFill>
                <a:latin typeface="Averta 1"/>
                <a:ea typeface="Averta 1"/>
                <a:cs typeface="Averta 1"/>
                <a:sym typeface="Averta 1"/>
              </a:rPr>
              <a:t>Rhodes Scholars come to the UK for two or more years and can apply to study most full-time postgraduate courses offered by Oxford University.</a:t>
            </a:r>
          </a:p>
        </p:txBody>
      </p:sp>
      <p:sp>
        <p:nvSpPr>
          <p:cNvPr id="6" name="TextBox 6"/>
          <p:cNvSpPr txBox="1"/>
          <p:nvPr/>
        </p:nvSpPr>
        <p:spPr>
          <a:xfrm>
            <a:off x="1028700" y="889648"/>
            <a:ext cx="15746093" cy="970153"/>
          </a:xfrm>
          <a:prstGeom prst="rect">
            <a:avLst/>
          </a:prstGeom>
        </p:spPr>
        <p:txBody>
          <a:bodyPr lIns="0" tIns="0" rIns="0" bIns="0" rtlCol="0" anchor="t">
            <a:spAutoFit/>
          </a:bodyPr>
          <a:lstStyle/>
          <a:p>
            <a:pPr algn="l">
              <a:lnSpc>
                <a:spcPts val="7615"/>
              </a:lnSpc>
            </a:pPr>
            <a:r>
              <a:rPr lang="en-US" sz="6399">
                <a:solidFill>
                  <a:srgbClr val="C7C82F"/>
                </a:solidFill>
                <a:latin typeface="Averta 2"/>
                <a:ea typeface="Averta 2"/>
                <a:cs typeface="Averta 2"/>
                <a:sym typeface="Averta 2"/>
              </a:rPr>
              <a:t>What is the Rhodes Scholarship?</a:t>
            </a:r>
          </a:p>
        </p:txBody>
      </p:sp>
      <p:sp>
        <p:nvSpPr>
          <p:cNvPr id="7" name="Freeform 7"/>
          <p:cNvSpPr/>
          <p:nvPr/>
        </p:nvSpPr>
        <p:spPr>
          <a:xfrm>
            <a:off x="17003081" y="356370"/>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5" cstate="print">
              <a:extLst>
                <a:ext uri="{28A0092B-C50C-407E-A947-70E740481C1C}">
                  <a14:useLocalDpi xmlns:a14="http://schemas.microsoft.com/office/drawing/2010/main" val="0"/>
                </a:ext>
              </a:extLst>
            </a:blip>
            <a:stretch>
              <a:fillRect l="-88" r="-88"/>
            </a:stretch>
          </a:blipFill>
        </p:spPr>
      </p:sp>
      <p:sp>
        <p:nvSpPr>
          <p:cNvPr id="8" name="Freeform 4"/>
          <p:cNvSpPr/>
          <p:nvPr/>
        </p:nvSpPr>
        <p:spPr>
          <a:xfrm>
            <a:off x="11798219" y="7422988"/>
            <a:ext cx="2159456" cy="2163274"/>
          </a:xfrm>
          <a:custGeom>
            <a:avLst/>
            <a:gdLst/>
            <a:ahLst/>
            <a:cxnLst/>
            <a:rect l="l" t="t" r="r" b="b"/>
            <a:pathLst>
              <a:path w="2159456" h="2163274">
                <a:moveTo>
                  <a:pt x="0" y="0"/>
                </a:moveTo>
                <a:lnTo>
                  <a:pt x="2159456" y="0"/>
                </a:lnTo>
                <a:lnTo>
                  <a:pt x="2159456" y="2163275"/>
                </a:lnTo>
                <a:lnTo>
                  <a:pt x="0" y="2163275"/>
                </a:lnTo>
                <a:lnTo>
                  <a:pt x="0" y="0"/>
                </a:lnTo>
                <a:close/>
              </a:path>
            </a:pathLst>
          </a:custGeom>
          <a:blipFill>
            <a:blip r:embed="rId6" cstate="print">
              <a:extLst>
                <a:ext uri="{28A0092B-C50C-407E-A947-70E740481C1C}">
                  <a14:useLocalDpi xmlns:a14="http://schemas.microsoft.com/office/drawing/2010/main" val="0"/>
                </a:ext>
              </a:extLst>
            </a:blip>
            <a:stretch>
              <a:fillRect/>
            </a:stretch>
          </a:blipFill>
          <a:ln w="38100" cap="sq">
            <a:solidFill>
              <a:srgbClr val="FFFFFF"/>
            </a:solidFill>
            <a:prstDash val="solid"/>
            <a:miter/>
          </a:ln>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2" name="Freeform 2"/>
          <p:cNvSpPr/>
          <p:nvPr/>
        </p:nvSpPr>
        <p:spPr>
          <a:xfrm>
            <a:off x="-770696" y="-1155113"/>
            <a:ext cx="19841932" cy="19841932"/>
          </a:xfrm>
          <a:custGeom>
            <a:avLst/>
            <a:gdLst/>
            <a:ahLst/>
            <a:cxnLst/>
            <a:rect l="l" t="t" r="r" b="b"/>
            <a:pathLst>
              <a:path w="19841932" h="19841932">
                <a:moveTo>
                  <a:pt x="0" y="0"/>
                </a:moveTo>
                <a:lnTo>
                  <a:pt x="19841932" y="0"/>
                </a:lnTo>
                <a:lnTo>
                  <a:pt x="19841932" y="19841932"/>
                </a:lnTo>
                <a:lnTo>
                  <a:pt x="0" y="19841932"/>
                </a:lnTo>
                <a:lnTo>
                  <a:pt x="0" y="0"/>
                </a:lnTo>
                <a:close/>
              </a:path>
            </a:pathLst>
          </a:custGeom>
          <a: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sp>
        <p:nvSpPr>
          <p:cNvPr id="3" name="Freeform 3"/>
          <p:cNvSpPr/>
          <p:nvPr/>
        </p:nvSpPr>
        <p:spPr>
          <a:xfrm>
            <a:off x="11695408" y="514867"/>
            <a:ext cx="10164982" cy="9772133"/>
          </a:xfrm>
          <a:custGeom>
            <a:avLst/>
            <a:gdLst/>
            <a:ahLst/>
            <a:cxnLst/>
            <a:rect l="l" t="t" r="r" b="b"/>
            <a:pathLst>
              <a:path w="10164982" h="9772133">
                <a:moveTo>
                  <a:pt x="0" y="0"/>
                </a:moveTo>
                <a:lnTo>
                  <a:pt x="10164982" y="0"/>
                </a:lnTo>
                <a:lnTo>
                  <a:pt x="10164982" y="9772133"/>
                </a:lnTo>
                <a:lnTo>
                  <a:pt x="0" y="9772133"/>
                </a:lnTo>
                <a:lnTo>
                  <a:pt x="0" y="0"/>
                </a:lnTo>
                <a:close/>
              </a:path>
            </a:pathLst>
          </a:custGeom>
          <a:blipFill>
            <a:blip r:embed="rId4">
              <a:extLst>
                <a:ext uri="{28A0092B-C50C-407E-A947-70E740481C1C}">
                  <a14:useLocalDpi xmlns:a14="http://schemas.microsoft.com/office/drawing/2010/main" val="0"/>
                </a:ext>
              </a:extLst>
            </a:blip>
            <a:stretch>
              <a:fillRect/>
            </a:stretch>
          </a:blipFill>
        </p:spPr>
      </p:sp>
      <p:sp>
        <p:nvSpPr>
          <p:cNvPr id="4" name="TextBox 4"/>
          <p:cNvSpPr txBox="1"/>
          <p:nvPr/>
        </p:nvSpPr>
        <p:spPr>
          <a:xfrm>
            <a:off x="1028700" y="2553828"/>
            <a:ext cx="11671043" cy="7073900"/>
          </a:xfrm>
          <a:prstGeom prst="rect">
            <a:avLst/>
          </a:prstGeom>
        </p:spPr>
        <p:txBody>
          <a:bodyPr lIns="0" tIns="0" rIns="0" bIns="0" rtlCol="0" anchor="t">
            <a:spAutoFit/>
          </a:bodyPr>
          <a:lstStyle/>
          <a:p>
            <a:pPr algn="l">
              <a:lnSpc>
                <a:spcPts val="4479"/>
              </a:lnSpc>
            </a:pPr>
            <a:r>
              <a:rPr lang="en-US" sz="3199">
                <a:solidFill>
                  <a:srgbClr val="FFFFFF"/>
                </a:solidFill>
                <a:latin typeface="Averta 2"/>
                <a:ea typeface="Averta 2"/>
                <a:cs typeface="Averta 2"/>
                <a:sym typeface="Averta 2"/>
              </a:rPr>
              <a:t>We are looking for young people of outstanding intellect, character, leadership, and commitment to service. </a:t>
            </a:r>
          </a:p>
          <a:p>
            <a:pPr algn="l">
              <a:lnSpc>
                <a:spcPts val="3919"/>
              </a:lnSpc>
            </a:pPr>
            <a:endParaRPr lang="en-US" sz="3199">
              <a:solidFill>
                <a:srgbClr val="FFFFFF"/>
              </a:solidFill>
              <a:latin typeface="Averta 2"/>
              <a:ea typeface="Averta 2"/>
              <a:cs typeface="Averta 2"/>
              <a:sym typeface="Averta 2"/>
            </a:endParaRPr>
          </a:p>
          <a:p>
            <a:pPr algn="l">
              <a:lnSpc>
                <a:spcPts val="3919"/>
              </a:lnSpc>
            </a:pPr>
            <a:r>
              <a:rPr lang="en-US" sz="2799">
                <a:solidFill>
                  <a:srgbClr val="FFFFFF"/>
                </a:solidFill>
                <a:latin typeface="Averta 1"/>
                <a:ea typeface="Averta 1"/>
                <a:cs typeface="Averta 1"/>
                <a:sym typeface="Averta 1"/>
              </a:rPr>
              <a:t>The criteria which were laid out in the Founder’s Will, and have remained largely unchanged since 1902, still guide us today:</a:t>
            </a:r>
          </a:p>
          <a:p>
            <a:pPr algn="l">
              <a:lnSpc>
                <a:spcPts val="1679"/>
              </a:lnSpc>
            </a:pPr>
            <a:endParaRPr lang="en-US" sz="2799">
              <a:solidFill>
                <a:srgbClr val="FFFFFF"/>
              </a:solidFill>
              <a:latin typeface="Averta 1"/>
              <a:ea typeface="Averta 1"/>
              <a:cs typeface="Averta 1"/>
              <a:sym typeface="Averta 1"/>
            </a:endParaRPr>
          </a:p>
          <a:p>
            <a:pPr marL="604519" lvl="1" indent="-302259" algn="l">
              <a:lnSpc>
                <a:spcPts val="3919"/>
              </a:lnSpc>
              <a:buFont typeface="Arial"/>
              <a:buChar char="•"/>
            </a:pPr>
            <a:r>
              <a:rPr lang="en-US" sz="2799">
                <a:solidFill>
                  <a:srgbClr val="FFFFFF"/>
                </a:solidFill>
                <a:latin typeface="Averta 1"/>
                <a:ea typeface="Averta 1"/>
                <a:cs typeface="Averta 1"/>
                <a:sym typeface="Averta 1"/>
              </a:rPr>
              <a:t>Literary and scholastic attainments (academic excellence);</a:t>
            </a:r>
          </a:p>
          <a:p>
            <a:pPr algn="l">
              <a:lnSpc>
                <a:spcPts val="839"/>
              </a:lnSpc>
            </a:pPr>
            <a:endParaRPr lang="en-US" sz="2799">
              <a:solidFill>
                <a:srgbClr val="FFFFFF"/>
              </a:solidFill>
              <a:latin typeface="Averta 1"/>
              <a:ea typeface="Averta 1"/>
              <a:cs typeface="Averta 1"/>
              <a:sym typeface="Averta 1"/>
            </a:endParaRPr>
          </a:p>
          <a:p>
            <a:pPr marL="604519" lvl="1" indent="-302259" algn="l">
              <a:lnSpc>
                <a:spcPts val="3919"/>
              </a:lnSpc>
              <a:buFont typeface="Arial"/>
              <a:buChar char="•"/>
            </a:pPr>
            <a:r>
              <a:rPr lang="en-US" sz="2799">
                <a:solidFill>
                  <a:srgbClr val="FFFFFF"/>
                </a:solidFill>
                <a:latin typeface="Averta 1"/>
                <a:ea typeface="Averta 1"/>
                <a:cs typeface="Averta 1"/>
                <a:sym typeface="Averta 1"/>
              </a:rPr>
              <a:t>Energy to use one's talents to the full (as demonstrated by mastery in areas such as sports, music, debate, dance, theatre, and artistic pursuits, particularly where teamwork is involved);</a:t>
            </a:r>
          </a:p>
          <a:p>
            <a:pPr algn="l">
              <a:lnSpc>
                <a:spcPts val="839"/>
              </a:lnSpc>
            </a:pPr>
            <a:endParaRPr lang="en-US" sz="2799">
              <a:solidFill>
                <a:srgbClr val="FFFFFF"/>
              </a:solidFill>
              <a:latin typeface="Averta 1"/>
              <a:ea typeface="Averta 1"/>
              <a:cs typeface="Averta 1"/>
              <a:sym typeface="Averta 1"/>
            </a:endParaRPr>
          </a:p>
          <a:p>
            <a:pPr marL="604519" lvl="1" indent="-302259" algn="l">
              <a:lnSpc>
                <a:spcPts val="3919"/>
              </a:lnSpc>
              <a:buFont typeface="Arial"/>
              <a:buChar char="•"/>
            </a:pPr>
            <a:r>
              <a:rPr lang="en-US" sz="2799">
                <a:solidFill>
                  <a:srgbClr val="FFFFFF"/>
                </a:solidFill>
                <a:latin typeface="Averta 1"/>
                <a:ea typeface="Averta 1"/>
                <a:cs typeface="Averta 1"/>
                <a:sym typeface="Averta 1"/>
              </a:rPr>
              <a:t>Truth, courage, devotion to duty, sympathy for and protection of the weak, kindliness, unselfishness and fellowship;</a:t>
            </a:r>
          </a:p>
          <a:p>
            <a:pPr algn="l">
              <a:lnSpc>
                <a:spcPts val="839"/>
              </a:lnSpc>
            </a:pPr>
            <a:endParaRPr lang="en-US" sz="2799">
              <a:solidFill>
                <a:srgbClr val="FFFFFF"/>
              </a:solidFill>
              <a:latin typeface="Averta 1"/>
              <a:ea typeface="Averta 1"/>
              <a:cs typeface="Averta 1"/>
              <a:sym typeface="Averta 1"/>
            </a:endParaRPr>
          </a:p>
          <a:p>
            <a:pPr marL="604519" lvl="1" indent="-302259" algn="l">
              <a:lnSpc>
                <a:spcPts val="3919"/>
              </a:lnSpc>
              <a:buFont typeface="Arial"/>
              <a:buChar char="•"/>
            </a:pPr>
            <a:r>
              <a:rPr lang="en-US" sz="2799">
                <a:solidFill>
                  <a:srgbClr val="FFFFFF"/>
                </a:solidFill>
                <a:latin typeface="Averta 1"/>
                <a:ea typeface="Averta 1"/>
                <a:cs typeface="Averta 1"/>
                <a:sym typeface="Averta 1"/>
              </a:rPr>
              <a:t>Moral force of character and instincts to lead, and to take an interest in one's fellow beings.</a:t>
            </a:r>
          </a:p>
        </p:txBody>
      </p:sp>
      <p:sp>
        <p:nvSpPr>
          <p:cNvPr id="5" name="TextBox 5"/>
          <p:cNvSpPr txBox="1"/>
          <p:nvPr/>
        </p:nvSpPr>
        <p:spPr>
          <a:xfrm>
            <a:off x="1028700" y="685793"/>
            <a:ext cx="14516157" cy="970153"/>
          </a:xfrm>
          <a:prstGeom prst="rect">
            <a:avLst/>
          </a:prstGeom>
        </p:spPr>
        <p:txBody>
          <a:bodyPr lIns="0" tIns="0" rIns="0" bIns="0" rtlCol="0" anchor="t">
            <a:spAutoFit/>
          </a:bodyPr>
          <a:lstStyle/>
          <a:p>
            <a:pPr algn="l">
              <a:lnSpc>
                <a:spcPts val="7615"/>
              </a:lnSpc>
            </a:pPr>
            <a:r>
              <a:rPr lang="en-US" sz="6399">
                <a:solidFill>
                  <a:srgbClr val="FBC84F"/>
                </a:solidFill>
                <a:latin typeface="Averta 2"/>
                <a:ea typeface="Averta 2"/>
                <a:cs typeface="Averta 2"/>
                <a:sym typeface="Averta 2"/>
              </a:rPr>
              <a:t>What are the Selection Criteria?</a:t>
            </a:r>
          </a:p>
        </p:txBody>
      </p:sp>
      <p:sp>
        <p:nvSpPr>
          <p:cNvPr id="6" name="Freeform 6"/>
          <p:cNvSpPr/>
          <p:nvPr/>
        </p:nvSpPr>
        <p:spPr>
          <a:xfrm>
            <a:off x="17018620" y="290787"/>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5" cstate="print">
              <a:extLst>
                <a:ext uri="{28A0092B-C50C-407E-A947-70E740481C1C}">
                  <a14:useLocalDpi xmlns:a14="http://schemas.microsoft.com/office/drawing/2010/main" val="0"/>
                </a:ext>
              </a:extLst>
            </a:blip>
            <a:stretch>
              <a:fillRect l="-88" r="-88"/>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A7DF"/>
        </a:solidFill>
        <a:effectLst/>
      </p:bgPr>
    </p:bg>
    <p:spTree>
      <p:nvGrpSpPr>
        <p:cNvPr id="1" name=""/>
        <p:cNvGrpSpPr/>
        <p:nvPr/>
      </p:nvGrpSpPr>
      <p:grpSpPr>
        <a:xfrm>
          <a:off x="0" y="0"/>
          <a:ext cx="0" cy="0"/>
          <a:chOff x="0" y="0"/>
          <a:chExt cx="0" cy="0"/>
        </a:xfrm>
      </p:grpSpPr>
      <p:sp>
        <p:nvSpPr>
          <p:cNvPr id="2" name="Freeform 2"/>
          <p:cNvSpPr/>
          <p:nvPr/>
        </p:nvSpPr>
        <p:spPr>
          <a:xfrm>
            <a:off x="-77009" y="-1790641"/>
            <a:ext cx="18442018" cy="18442018"/>
          </a:xfrm>
          <a:custGeom>
            <a:avLst/>
            <a:gdLst/>
            <a:ahLst/>
            <a:cxnLst/>
            <a:rect l="l" t="t" r="r" b="b"/>
            <a:pathLst>
              <a:path w="18442018" h="18442018">
                <a:moveTo>
                  <a:pt x="0" y="0"/>
                </a:moveTo>
                <a:lnTo>
                  <a:pt x="18442018" y="0"/>
                </a:lnTo>
                <a:lnTo>
                  <a:pt x="18442018" y="18442018"/>
                </a:lnTo>
                <a:lnTo>
                  <a:pt x="0" y="18442018"/>
                </a:lnTo>
                <a:lnTo>
                  <a:pt x="0" y="0"/>
                </a:lnTo>
                <a:close/>
              </a:path>
            </a:pathLst>
          </a:custGeom>
          <a:blipFill>
            <a:blip r:embed="rId2">
              <a:alphaModFix amt="7999"/>
              <a:extLst>
                <a:ext uri="{28A0092B-C50C-407E-A947-70E740481C1C}">
                  <a14:useLocalDpi xmlns:a14="http://schemas.microsoft.com/office/drawing/2010/main" val="0"/>
                </a:ext>
              </a:extLst>
            </a:blip>
            <a:stretch>
              <a:fillRect/>
            </a:stretch>
          </a:blipFill>
        </p:spPr>
      </p:sp>
      <p:sp>
        <p:nvSpPr>
          <p:cNvPr id="3" name="Freeform 3"/>
          <p:cNvSpPr/>
          <p:nvPr/>
        </p:nvSpPr>
        <p:spPr>
          <a:xfrm flipH="1">
            <a:off x="9704875" y="1347648"/>
            <a:ext cx="14166668" cy="9802662"/>
          </a:xfrm>
          <a:custGeom>
            <a:avLst/>
            <a:gdLst/>
            <a:ahLst/>
            <a:cxnLst/>
            <a:rect l="l" t="t" r="r" b="b"/>
            <a:pathLst>
              <a:path w="14166668" h="9802662">
                <a:moveTo>
                  <a:pt x="14166668" y="0"/>
                </a:moveTo>
                <a:lnTo>
                  <a:pt x="0" y="0"/>
                </a:lnTo>
                <a:lnTo>
                  <a:pt x="0" y="9802662"/>
                </a:lnTo>
                <a:lnTo>
                  <a:pt x="14166668" y="9802662"/>
                </a:lnTo>
                <a:lnTo>
                  <a:pt x="14166668" y="0"/>
                </a:lnTo>
                <a:close/>
              </a:path>
            </a:pathLst>
          </a:custGeom>
          <a:blipFill>
            <a:blip r:embed="rId3">
              <a:extLst>
                <a:ext uri="{28A0092B-C50C-407E-A947-70E740481C1C}">
                  <a14:useLocalDpi xmlns:a14="http://schemas.microsoft.com/office/drawing/2010/main" val="0"/>
                </a:ext>
              </a:extLst>
            </a:blip>
            <a:stretch>
              <a:fillRect/>
            </a:stretch>
          </a:blipFill>
        </p:spPr>
      </p:sp>
      <p:sp>
        <p:nvSpPr>
          <p:cNvPr id="4" name="TextBox 4"/>
          <p:cNvSpPr txBox="1"/>
          <p:nvPr/>
        </p:nvSpPr>
        <p:spPr>
          <a:xfrm>
            <a:off x="2314927" y="2424242"/>
            <a:ext cx="9785950" cy="4381500"/>
          </a:xfrm>
          <a:prstGeom prst="rect">
            <a:avLst/>
          </a:prstGeom>
        </p:spPr>
        <p:txBody>
          <a:bodyPr lIns="0" tIns="0" rIns="0" bIns="0" rtlCol="0" anchor="t">
            <a:spAutoFit/>
          </a:bodyPr>
          <a:lstStyle/>
          <a:p>
            <a:pPr algn="l">
              <a:lnSpc>
                <a:spcPts val="11519"/>
              </a:lnSpc>
            </a:pPr>
            <a:r>
              <a:rPr lang="en-US" sz="9600">
                <a:solidFill>
                  <a:srgbClr val="FFFFFF"/>
                </a:solidFill>
                <a:latin typeface="Averta 2"/>
                <a:ea typeface="Averta 2"/>
                <a:cs typeface="Averta 2"/>
                <a:sym typeface="Averta 2"/>
              </a:rPr>
              <a:t>Why encourage students to apply?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4BB"/>
        </a:solidFill>
        <a:effectLst/>
      </p:bgPr>
    </p:bg>
    <p:spTree>
      <p:nvGrpSpPr>
        <p:cNvPr id="1" name=""/>
        <p:cNvGrpSpPr/>
        <p:nvPr/>
      </p:nvGrpSpPr>
      <p:grpSpPr>
        <a:xfrm>
          <a:off x="0" y="0"/>
          <a:ext cx="0" cy="0"/>
          <a:chOff x="0" y="0"/>
          <a:chExt cx="0" cy="0"/>
        </a:xfrm>
      </p:grpSpPr>
      <p:sp>
        <p:nvSpPr>
          <p:cNvPr id="2" name="Freeform 2"/>
          <p:cNvSpPr/>
          <p:nvPr/>
        </p:nvSpPr>
        <p:spPr>
          <a:xfrm>
            <a:off x="-71057" y="-2692108"/>
            <a:ext cx="18359057" cy="18359057"/>
          </a:xfrm>
          <a:custGeom>
            <a:avLst/>
            <a:gdLst/>
            <a:ahLst/>
            <a:cxnLst/>
            <a:rect l="l" t="t" r="r" b="b"/>
            <a:pathLst>
              <a:path w="18359057" h="18359057">
                <a:moveTo>
                  <a:pt x="0" y="0"/>
                </a:moveTo>
                <a:lnTo>
                  <a:pt x="18359057" y="0"/>
                </a:lnTo>
                <a:lnTo>
                  <a:pt x="18359057" y="18359057"/>
                </a:lnTo>
                <a:lnTo>
                  <a:pt x="0" y="18359057"/>
                </a:lnTo>
                <a:lnTo>
                  <a:pt x="0" y="0"/>
                </a:lnTo>
                <a:close/>
              </a:path>
            </a:pathLst>
          </a:custGeom>
          <a:blipFill>
            <a:blip r:embed="rId2">
              <a:alphaModFix amt="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9144000" y="1700033"/>
            <a:ext cx="12650887" cy="9148406"/>
          </a:xfrm>
          <a:custGeom>
            <a:avLst/>
            <a:gdLst/>
            <a:ahLst/>
            <a:cxnLst/>
            <a:rect l="l" t="t" r="r" b="b"/>
            <a:pathLst>
              <a:path w="12650887" h="9148406">
                <a:moveTo>
                  <a:pt x="12650887" y="0"/>
                </a:moveTo>
                <a:lnTo>
                  <a:pt x="0" y="0"/>
                </a:lnTo>
                <a:lnTo>
                  <a:pt x="0" y="9148407"/>
                </a:lnTo>
                <a:lnTo>
                  <a:pt x="12650887" y="9148407"/>
                </a:lnTo>
                <a:lnTo>
                  <a:pt x="12650887" y="0"/>
                </a:lnTo>
                <a:close/>
              </a:path>
            </a:pathLst>
          </a:custGeom>
          <a:blipFill>
            <a:blip r:embed="rId4">
              <a:extLst>
                <a:ext uri="{28A0092B-C50C-407E-A947-70E740481C1C}">
                  <a14:useLocalDpi xmlns:a14="http://schemas.microsoft.com/office/drawing/2010/main" val="0"/>
                </a:ext>
              </a:extLst>
            </a:blip>
            <a:stretch>
              <a:fillRect/>
            </a:stretch>
          </a:blipFill>
        </p:spPr>
      </p:sp>
      <p:sp>
        <p:nvSpPr>
          <p:cNvPr id="4" name="TextBox 4"/>
          <p:cNvSpPr txBox="1"/>
          <p:nvPr/>
        </p:nvSpPr>
        <p:spPr>
          <a:xfrm>
            <a:off x="1137476" y="701305"/>
            <a:ext cx="15115029" cy="970153"/>
          </a:xfrm>
          <a:prstGeom prst="rect">
            <a:avLst/>
          </a:prstGeom>
        </p:spPr>
        <p:txBody>
          <a:bodyPr lIns="0" tIns="0" rIns="0" bIns="0" rtlCol="0" anchor="t">
            <a:spAutoFit/>
          </a:bodyPr>
          <a:lstStyle/>
          <a:p>
            <a:pPr algn="l">
              <a:lnSpc>
                <a:spcPts val="7615"/>
              </a:lnSpc>
            </a:pPr>
            <a:r>
              <a:rPr lang="en-US" sz="6399">
                <a:solidFill>
                  <a:srgbClr val="FDC35C"/>
                </a:solidFill>
                <a:latin typeface="Averta 2"/>
                <a:ea typeface="Averta 2"/>
                <a:cs typeface="Averta 2"/>
                <a:sym typeface="Averta 2"/>
              </a:rPr>
              <a:t>Benefits of Encouraging Applications</a:t>
            </a:r>
          </a:p>
        </p:txBody>
      </p:sp>
      <p:grpSp>
        <p:nvGrpSpPr>
          <p:cNvPr id="5" name="Group 5"/>
          <p:cNvGrpSpPr/>
          <p:nvPr/>
        </p:nvGrpSpPr>
        <p:grpSpPr>
          <a:xfrm>
            <a:off x="706873" y="2380073"/>
            <a:ext cx="10312095" cy="2131187"/>
            <a:chOff x="0" y="0"/>
            <a:chExt cx="13749459" cy="2841583"/>
          </a:xfrm>
        </p:grpSpPr>
        <p:sp>
          <p:nvSpPr>
            <p:cNvPr id="6" name="TextBox 6"/>
            <p:cNvSpPr txBox="1"/>
            <p:nvPr/>
          </p:nvSpPr>
          <p:spPr>
            <a:xfrm>
              <a:off x="814723" y="601641"/>
              <a:ext cx="12934737" cy="2239941"/>
            </a:xfrm>
            <a:prstGeom prst="rect">
              <a:avLst/>
            </a:prstGeom>
          </p:spPr>
          <p:txBody>
            <a:bodyPr lIns="0" tIns="0" rIns="0" bIns="0" rtlCol="0" anchor="t">
              <a:spAutoFit/>
            </a:bodyPr>
            <a:lstStyle/>
            <a:p>
              <a:pPr algn="l">
                <a:lnSpc>
                  <a:spcPts val="3331"/>
                </a:lnSpc>
              </a:pPr>
              <a:r>
                <a:rPr lang="en-US" sz="2799">
                  <a:solidFill>
                    <a:srgbClr val="FFFFFF"/>
                  </a:solidFill>
                  <a:latin typeface="Averta 1"/>
                  <a:ea typeface="Averta 1"/>
                  <a:cs typeface="Averta 1"/>
                  <a:sym typeface="Averta 1"/>
                </a:rPr>
                <a:t>Studying abroad on the Rhodes Scholarship at Oxford University will give your students different perspectives and many opportunities to learn in one of the world’s most cutting-edge academic environments. </a:t>
              </a:r>
            </a:p>
          </p:txBody>
        </p:sp>
        <p:sp>
          <p:nvSpPr>
            <p:cNvPr id="7" name="TextBox 7"/>
            <p:cNvSpPr txBox="1"/>
            <p:nvPr/>
          </p:nvSpPr>
          <p:spPr>
            <a:xfrm>
              <a:off x="0" y="9525"/>
              <a:ext cx="7725866" cy="554016"/>
            </a:xfrm>
            <a:prstGeom prst="rect">
              <a:avLst/>
            </a:prstGeom>
          </p:spPr>
          <p:txBody>
            <a:bodyPr lIns="0" tIns="0" rIns="0" bIns="0" rtlCol="0" anchor="t">
              <a:spAutoFit/>
            </a:bodyPr>
            <a:lstStyle/>
            <a:p>
              <a:pPr marL="604519" lvl="1" indent="-302260" algn="l">
                <a:lnSpc>
                  <a:spcPts val="3331"/>
                </a:lnSpc>
                <a:buFont typeface="Arial"/>
                <a:buChar char="•"/>
              </a:pPr>
              <a:r>
                <a:rPr lang="en-US" sz="2799">
                  <a:solidFill>
                    <a:srgbClr val="FFFFFF"/>
                  </a:solidFill>
                  <a:latin typeface="Averta 2"/>
                  <a:ea typeface="Averta 2"/>
                  <a:cs typeface="Averta 2"/>
                  <a:sym typeface="Averta 2"/>
                </a:rPr>
                <a:t>Broadening Student's Horizons: </a:t>
              </a:r>
            </a:p>
          </p:txBody>
        </p:sp>
      </p:grpSp>
      <p:sp>
        <p:nvSpPr>
          <p:cNvPr id="8" name="TextBox 8"/>
          <p:cNvSpPr txBox="1"/>
          <p:nvPr/>
        </p:nvSpPr>
        <p:spPr>
          <a:xfrm>
            <a:off x="1325611" y="5505416"/>
            <a:ext cx="8589318" cy="1679956"/>
          </a:xfrm>
          <a:prstGeom prst="rect">
            <a:avLst/>
          </a:prstGeom>
        </p:spPr>
        <p:txBody>
          <a:bodyPr lIns="0" tIns="0" rIns="0" bIns="0" rtlCol="0" anchor="t">
            <a:spAutoFit/>
          </a:bodyPr>
          <a:lstStyle/>
          <a:p>
            <a:pPr algn="l">
              <a:lnSpc>
                <a:spcPts val="3331"/>
              </a:lnSpc>
            </a:pPr>
            <a:r>
              <a:rPr lang="en-US" sz="2799">
                <a:solidFill>
                  <a:srgbClr val="FFFFFF"/>
                </a:solidFill>
                <a:latin typeface="Averta 1"/>
                <a:ea typeface="Averta 1"/>
                <a:cs typeface="Averta 1"/>
                <a:sym typeface="Averta 1"/>
              </a:rPr>
              <a:t>Student and staff populations can take pride in their university/department producing a Rhodes Scholar who will study at Oxford and represent their community. </a:t>
            </a:r>
          </a:p>
        </p:txBody>
      </p:sp>
      <p:sp>
        <p:nvSpPr>
          <p:cNvPr id="9" name="TextBox 9"/>
          <p:cNvSpPr txBox="1"/>
          <p:nvPr/>
        </p:nvSpPr>
        <p:spPr>
          <a:xfrm>
            <a:off x="706873" y="5063710"/>
            <a:ext cx="5867384" cy="413131"/>
          </a:xfrm>
          <a:prstGeom prst="rect">
            <a:avLst/>
          </a:prstGeom>
        </p:spPr>
        <p:txBody>
          <a:bodyPr lIns="0" tIns="0" rIns="0" bIns="0" rtlCol="0" anchor="t">
            <a:spAutoFit/>
          </a:bodyPr>
          <a:lstStyle/>
          <a:p>
            <a:pPr marL="604519" lvl="1" indent="-302260" algn="l">
              <a:lnSpc>
                <a:spcPts val="3331"/>
              </a:lnSpc>
              <a:buFont typeface="Arial"/>
              <a:buChar char="•"/>
            </a:pPr>
            <a:r>
              <a:rPr lang="en-US" sz="2799">
                <a:solidFill>
                  <a:srgbClr val="FFFFFF"/>
                </a:solidFill>
                <a:latin typeface="Averta 2"/>
                <a:ea typeface="Averta 2"/>
                <a:cs typeface="Averta 2"/>
                <a:sym typeface="Averta 2"/>
              </a:rPr>
              <a:t>Institutional Reputation:</a:t>
            </a:r>
          </a:p>
        </p:txBody>
      </p:sp>
      <p:grpSp>
        <p:nvGrpSpPr>
          <p:cNvPr id="10" name="Group 10"/>
          <p:cNvGrpSpPr/>
          <p:nvPr/>
        </p:nvGrpSpPr>
        <p:grpSpPr>
          <a:xfrm>
            <a:off x="706873" y="7568971"/>
            <a:ext cx="10312095" cy="2131187"/>
            <a:chOff x="0" y="0"/>
            <a:chExt cx="13749459" cy="2841583"/>
          </a:xfrm>
        </p:grpSpPr>
        <p:sp>
          <p:nvSpPr>
            <p:cNvPr id="11" name="TextBox 11"/>
            <p:cNvSpPr txBox="1"/>
            <p:nvPr/>
          </p:nvSpPr>
          <p:spPr>
            <a:xfrm>
              <a:off x="814723" y="601641"/>
              <a:ext cx="12934737" cy="2239941"/>
            </a:xfrm>
            <a:prstGeom prst="rect">
              <a:avLst/>
            </a:prstGeom>
          </p:spPr>
          <p:txBody>
            <a:bodyPr lIns="0" tIns="0" rIns="0" bIns="0" rtlCol="0" anchor="t">
              <a:spAutoFit/>
            </a:bodyPr>
            <a:lstStyle/>
            <a:p>
              <a:pPr algn="l">
                <a:lnSpc>
                  <a:spcPts val="3331"/>
                </a:lnSpc>
              </a:pPr>
              <a:r>
                <a:rPr lang="en-US" sz="2799">
                  <a:solidFill>
                    <a:srgbClr val="FFFFFF"/>
                  </a:solidFill>
                  <a:latin typeface="Averta 1"/>
                  <a:ea typeface="Averta 1"/>
                  <a:cs typeface="Averta 1"/>
                  <a:sym typeface="Averta 1"/>
                </a:rPr>
                <a:t>A winning Rhodes Scholar gains significant media coverage and so will raise awareness of your university. Future students with aspirations for the Rhodes may be more likely to apply to the university.</a:t>
              </a:r>
            </a:p>
          </p:txBody>
        </p:sp>
        <p:sp>
          <p:nvSpPr>
            <p:cNvPr id="12" name="TextBox 12"/>
            <p:cNvSpPr txBox="1"/>
            <p:nvPr/>
          </p:nvSpPr>
          <p:spPr>
            <a:xfrm>
              <a:off x="0" y="9525"/>
              <a:ext cx="7725866" cy="554016"/>
            </a:xfrm>
            <a:prstGeom prst="rect">
              <a:avLst/>
            </a:prstGeom>
          </p:spPr>
          <p:txBody>
            <a:bodyPr lIns="0" tIns="0" rIns="0" bIns="0" rtlCol="0" anchor="t">
              <a:spAutoFit/>
            </a:bodyPr>
            <a:lstStyle/>
            <a:p>
              <a:pPr marL="604519" lvl="1" indent="-302260" algn="l">
                <a:lnSpc>
                  <a:spcPts val="3331"/>
                </a:lnSpc>
                <a:buFont typeface="Arial"/>
                <a:buChar char="•"/>
              </a:pPr>
              <a:r>
                <a:rPr lang="en-US" sz="2799">
                  <a:solidFill>
                    <a:srgbClr val="FFFFFF"/>
                  </a:solidFill>
                  <a:latin typeface="Averta 2"/>
                  <a:ea typeface="Averta 2"/>
                  <a:cs typeface="Averta 2"/>
                  <a:sym typeface="Averta 2"/>
                </a:rPr>
                <a:t>Outreach:</a:t>
              </a:r>
            </a:p>
          </p:txBody>
        </p:sp>
      </p:grpSp>
      <p:sp>
        <p:nvSpPr>
          <p:cNvPr id="13" name="Freeform 13"/>
          <p:cNvSpPr/>
          <p:nvPr/>
        </p:nvSpPr>
        <p:spPr>
          <a:xfrm>
            <a:off x="16831413" y="495422"/>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5" cstate="print">
              <a:extLst>
                <a:ext uri="{28A0092B-C50C-407E-A947-70E740481C1C}">
                  <a14:useLocalDpi xmlns:a14="http://schemas.microsoft.com/office/drawing/2010/main" val="0"/>
                </a:ext>
              </a:extLst>
            </a:blip>
            <a:stretch>
              <a:fillRect l="-88" r="-88"/>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5C598"/>
        </a:solidFill>
        <a:effectLst/>
      </p:bgPr>
    </p:bg>
    <p:spTree>
      <p:nvGrpSpPr>
        <p:cNvPr id="1" name=""/>
        <p:cNvGrpSpPr/>
        <p:nvPr/>
      </p:nvGrpSpPr>
      <p:grpSpPr>
        <a:xfrm>
          <a:off x="0" y="0"/>
          <a:ext cx="0" cy="0"/>
          <a:chOff x="0" y="0"/>
          <a:chExt cx="0" cy="0"/>
        </a:xfrm>
      </p:grpSpPr>
      <p:sp>
        <p:nvSpPr>
          <p:cNvPr id="2" name="Freeform 2"/>
          <p:cNvSpPr/>
          <p:nvPr/>
        </p:nvSpPr>
        <p:spPr>
          <a:xfrm>
            <a:off x="11472324" y="5145505"/>
            <a:ext cx="4286997" cy="4286979"/>
          </a:xfrm>
          <a:custGeom>
            <a:avLst/>
            <a:gdLst/>
            <a:ahLst/>
            <a:cxnLst/>
            <a:rect l="l" t="t" r="r" b="b"/>
            <a:pathLst>
              <a:path w="4286997" h="4286979">
                <a:moveTo>
                  <a:pt x="0" y="0"/>
                </a:moveTo>
                <a:lnTo>
                  <a:pt x="4286997" y="0"/>
                </a:lnTo>
                <a:lnTo>
                  <a:pt x="4286997" y="4286979"/>
                </a:lnTo>
                <a:lnTo>
                  <a:pt x="0" y="4286979"/>
                </a:lnTo>
                <a:lnTo>
                  <a:pt x="0" y="0"/>
                </a:lnTo>
                <a:close/>
              </a:path>
            </a:pathLst>
          </a:cu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p>
      <p:sp>
        <p:nvSpPr>
          <p:cNvPr id="9" name="Freeform 9"/>
          <p:cNvSpPr/>
          <p:nvPr/>
        </p:nvSpPr>
        <p:spPr>
          <a:xfrm>
            <a:off x="14502993" y="4697785"/>
            <a:ext cx="3306363" cy="3306349"/>
          </a:xfrm>
          <a:custGeom>
            <a:avLst/>
            <a:gdLst/>
            <a:ahLst/>
            <a:cxnLst/>
            <a:rect l="l" t="t" r="r" b="b"/>
            <a:pathLst>
              <a:path w="3306363" h="3306349">
                <a:moveTo>
                  <a:pt x="0" y="0"/>
                </a:moveTo>
                <a:lnTo>
                  <a:pt x="3306363" y="0"/>
                </a:lnTo>
                <a:lnTo>
                  <a:pt x="3306363" y="3306349"/>
                </a:lnTo>
                <a:lnTo>
                  <a:pt x="0" y="3306349"/>
                </a:lnTo>
                <a:lnTo>
                  <a:pt x="0" y="0"/>
                </a:lnTo>
                <a:close/>
              </a:path>
            </a:pathLst>
          </a:cu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p:spPr>
      </p:sp>
      <p:sp>
        <p:nvSpPr>
          <p:cNvPr id="17" name="Freeform 17"/>
          <p:cNvSpPr/>
          <p:nvPr/>
        </p:nvSpPr>
        <p:spPr>
          <a:xfrm>
            <a:off x="16901689" y="341435"/>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7" cstate="print">
              <a:extLst>
                <a:ext uri="{28A0092B-C50C-407E-A947-70E740481C1C}">
                  <a14:useLocalDpi xmlns:a14="http://schemas.microsoft.com/office/drawing/2010/main" val="0"/>
                </a:ext>
              </a:extLst>
            </a:blip>
            <a:stretch>
              <a:fillRect l="-88" r="-88"/>
            </a:stretch>
          </a:blipFill>
        </p:spPr>
      </p:sp>
      <p:sp>
        <p:nvSpPr>
          <p:cNvPr id="18" name="TextBox 18"/>
          <p:cNvSpPr txBox="1"/>
          <p:nvPr/>
        </p:nvSpPr>
        <p:spPr>
          <a:xfrm>
            <a:off x="838200" y="402838"/>
            <a:ext cx="15437592" cy="1005153"/>
          </a:xfrm>
          <a:prstGeom prst="rect">
            <a:avLst/>
          </a:prstGeom>
        </p:spPr>
        <p:txBody>
          <a:bodyPr lIns="0" tIns="0" rIns="0" bIns="0" rtlCol="0" anchor="t">
            <a:spAutoFit/>
          </a:bodyPr>
          <a:lstStyle/>
          <a:p>
            <a:pPr algn="l">
              <a:lnSpc>
                <a:spcPts val="8120"/>
              </a:lnSpc>
            </a:pPr>
            <a:r>
              <a:rPr lang="en-US" sz="5799">
                <a:solidFill>
                  <a:srgbClr val="1226AA"/>
                </a:solidFill>
                <a:latin typeface="Averta 2"/>
                <a:ea typeface="Averta 2"/>
                <a:cs typeface="Averta 2"/>
                <a:sym typeface="Averta 2"/>
              </a:rPr>
              <a:t>What makes the Scholarship Unique?</a:t>
            </a:r>
          </a:p>
        </p:txBody>
      </p:sp>
      <p:sp>
        <p:nvSpPr>
          <p:cNvPr id="19" name="TextBox 19"/>
          <p:cNvSpPr txBox="1"/>
          <p:nvPr/>
        </p:nvSpPr>
        <p:spPr>
          <a:xfrm>
            <a:off x="876300" y="1841113"/>
            <a:ext cx="16230600" cy="1661795"/>
          </a:xfrm>
          <a:prstGeom prst="rect">
            <a:avLst/>
          </a:prstGeom>
        </p:spPr>
        <p:txBody>
          <a:bodyPr lIns="0" tIns="0" rIns="0" bIns="0" rtlCol="0" anchor="t">
            <a:spAutoFit/>
          </a:bodyPr>
          <a:lstStyle/>
          <a:p>
            <a:pPr algn="l">
              <a:lnSpc>
                <a:spcPts val="4480"/>
              </a:lnSpc>
            </a:pPr>
            <a:r>
              <a:rPr lang="en-US" sz="3200">
                <a:solidFill>
                  <a:srgbClr val="000000"/>
                </a:solidFill>
                <a:latin typeface="Averta 1"/>
                <a:ea typeface="Averta 1"/>
                <a:cs typeface="Averta 1"/>
                <a:sym typeface="Averta 1"/>
              </a:rPr>
              <a:t>Rhodes Scholars unlike other scholarships join for a lifetime, a unique and vibrant international community of Scholars. Our Character, Service and Leadership Programme form part of the scholar’s personal training.</a:t>
            </a:r>
          </a:p>
        </p:txBody>
      </p:sp>
      <p:sp>
        <p:nvSpPr>
          <p:cNvPr id="20" name="TextBox 20"/>
          <p:cNvSpPr txBox="1"/>
          <p:nvPr/>
        </p:nvSpPr>
        <p:spPr>
          <a:xfrm>
            <a:off x="876300" y="4026783"/>
            <a:ext cx="11417708" cy="1323975"/>
          </a:xfrm>
          <a:prstGeom prst="rect">
            <a:avLst/>
          </a:prstGeom>
        </p:spPr>
        <p:txBody>
          <a:bodyPr lIns="0" tIns="0" rIns="0" bIns="0" rtlCol="0" anchor="t">
            <a:spAutoFit/>
          </a:bodyPr>
          <a:lstStyle/>
          <a:p>
            <a:pPr algn="l">
              <a:lnSpc>
                <a:spcPts val="5279"/>
              </a:lnSpc>
            </a:pPr>
            <a:r>
              <a:rPr lang="en-US" sz="4399">
                <a:solidFill>
                  <a:srgbClr val="1226AA"/>
                </a:solidFill>
                <a:latin typeface="Averta 2"/>
                <a:ea typeface="Averta 2"/>
                <a:cs typeface="Averta 2"/>
                <a:sym typeface="Averta 2"/>
              </a:rPr>
              <a:t>Unlike other Oxford University Students they’ll have Rhodes House...</a:t>
            </a:r>
          </a:p>
        </p:txBody>
      </p:sp>
      <p:sp>
        <p:nvSpPr>
          <p:cNvPr id="21" name="TextBox 21"/>
          <p:cNvSpPr txBox="1"/>
          <p:nvPr/>
        </p:nvSpPr>
        <p:spPr>
          <a:xfrm>
            <a:off x="560450" y="7854881"/>
            <a:ext cx="10434000" cy="907416"/>
          </a:xfrm>
          <a:prstGeom prst="rect">
            <a:avLst/>
          </a:prstGeom>
        </p:spPr>
        <p:txBody>
          <a:bodyPr lIns="0" tIns="0" rIns="0" bIns="0" rtlCol="0" anchor="t">
            <a:spAutoFit/>
          </a:bodyPr>
          <a:lstStyle/>
          <a:p>
            <a:pPr marL="604511" lvl="1" indent="-302256" algn="l">
              <a:lnSpc>
                <a:spcPts val="3639"/>
              </a:lnSpc>
              <a:buFont typeface="Arial"/>
              <a:buChar char="•"/>
            </a:pPr>
            <a:r>
              <a:rPr lang="en-US" sz="2799">
                <a:solidFill>
                  <a:srgbClr val="000000"/>
                </a:solidFill>
                <a:latin typeface="Averta 1"/>
                <a:ea typeface="Averta 1"/>
                <a:cs typeface="Averta 1"/>
                <a:sym typeface="Averta 1"/>
              </a:rPr>
              <a:t>There are study spaces, libraries and social events where you will meet other Scholars.</a:t>
            </a:r>
          </a:p>
        </p:txBody>
      </p:sp>
      <p:sp>
        <p:nvSpPr>
          <p:cNvPr id="22" name="TextBox 22"/>
          <p:cNvSpPr txBox="1"/>
          <p:nvPr/>
        </p:nvSpPr>
        <p:spPr>
          <a:xfrm>
            <a:off x="560450" y="8971846"/>
            <a:ext cx="10434000" cy="907416"/>
          </a:xfrm>
          <a:prstGeom prst="rect">
            <a:avLst/>
          </a:prstGeom>
        </p:spPr>
        <p:txBody>
          <a:bodyPr lIns="0" tIns="0" rIns="0" bIns="0" rtlCol="0" anchor="t">
            <a:spAutoFit/>
          </a:bodyPr>
          <a:lstStyle/>
          <a:p>
            <a:pPr marL="604511" lvl="1" indent="-302256" algn="l">
              <a:lnSpc>
                <a:spcPts val="3639"/>
              </a:lnSpc>
              <a:buFont typeface="Arial"/>
              <a:buChar char="•"/>
            </a:pPr>
            <a:r>
              <a:rPr lang="en-US" sz="2799">
                <a:solidFill>
                  <a:srgbClr val="000000"/>
                </a:solidFill>
                <a:latin typeface="Averta 1"/>
                <a:ea typeface="Averta 1"/>
                <a:cs typeface="Averta 1"/>
                <a:sym typeface="Averta 1"/>
              </a:rPr>
              <a:t>Scholars also attend social events like the Coming Up Dinner and Rhodes Ball. </a:t>
            </a:r>
          </a:p>
        </p:txBody>
      </p:sp>
      <p:sp>
        <p:nvSpPr>
          <p:cNvPr id="23" name="TextBox 23"/>
          <p:cNvSpPr txBox="1"/>
          <p:nvPr/>
        </p:nvSpPr>
        <p:spPr>
          <a:xfrm>
            <a:off x="560450" y="5619696"/>
            <a:ext cx="9437098" cy="907416"/>
          </a:xfrm>
          <a:prstGeom prst="rect">
            <a:avLst/>
          </a:prstGeom>
        </p:spPr>
        <p:txBody>
          <a:bodyPr lIns="0" tIns="0" rIns="0" bIns="0" rtlCol="0" anchor="t">
            <a:spAutoFit/>
          </a:bodyPr>
          <a:lstStyle/>
          <a:p>
            <a:pPr marL="604511" lvl="1" indent="-302256" algn="l">
              <a:lnSpc>
                <a:spcPts val="3639"/>
              </a:lnSpc>
              <a:buFont typeface="Arial"/>
              <a:buChar char="•"/>
            </a:pPr>
            <a:r>
              <a:rPr lang="en-US" sz="2799">
                <a:solidFill>
                  <a:srgbClr val="000000"/>
                </a:solidFill>
                <a:latin typeface="Averta 1"/>
                <a:ea typeface="Averta 1"/>
                <a:cs typeface="Averta 1"/>
                <a:sym typeface="Averta 1"/>
              </a:rPr>
              <a:t>Rhodes House hosts talks, seminars and forums with world leading experts and guests.</a:t>
            </a:r>
          </a:p>
        </p:txBody>
      </p:sp>
      <p:sp>
        <p:nvSpPr>
          <p:cNvPr id="24" name="TextBox 24"/>
          <p:cNvSpPr txBox="1"/>
          <p:nvPr/>
        </p:nvSpPr>
        <p:spPr>
          <a:xfrm>
            <a:off x="560450" y="6737915"/>
            <a:ext cx="9437098" cy="907416"/>
          </a:xfrm>
          <a:prstGeom prst="rect">
            <a:avLst/>
          </a:prstGeom>
        </p:spPr>
        <p:txBody>
          <a:bodyPr lIns="0" tIns="0" rIns="0" bIns="0" rtlCol="0" anchor="t">
            <a:spAutoFit/>
          </a:bodyPr>
          <a:lstStyle/>
          <a:p>
            <a:pPr marL="604511" lvl="1" indent="-302256" algn="l">
              <a:lnSpc>
                <a:spcPts val="3639"/>
              </a:lnSpc>
              <a:buFont typeface="Arial"/>
              <a:buChar char="•"/>
            </a:pPr>
            <a:r>
              <a:rPr lang="en-US" sz="2799">
                <a:solidFill>
                  <a:srgbClr val="000000"/>
                </a:solidFill>
                <a:latin typeface="Averta 1"/>
                <a:ea typeface="Averta 1"/>
                <a:cs typeface="Averta 1"/>
                <a:sym typeface="Averta 1"/>
              </a:rPr>
              <a:t>It's where the Registrar, the Dean, and the Warden are based.</a:t>
            </a:r>
          </a:p>
        </p:txBody>
      </p:sp>
      <p:grpSp>
        <p:nvGrpSpPr>
          <p:cNvPr id="25" name="Group 3"/>
          <p:cNvGrpSpPr/>
          <p:nvPr/>
        </p:nvGrpSpPr>
        <p:grpSpPr>
          <a:xfrm>
            <a:off x="11599781" y="4867409"/>
            <a:ext cx="4368315" cy="4368315"/>
            <a:chOff x="0" y="0"/>
            <a:chExt cx="5824420" cy="5824420"/>
          </a:xfrm>
        </p:grpSpPr>
        <p:grpSp>
          <p:nvGrpSpPr>
            <p:cNvPr id="26" name="Group 4"/>
            <p:cNvGrpSpPr/>
            <p:nvPr/>
          </p:nvGrpSpPr>
          <p:grpSpPr>
            <a:xfrm>
              <a:off x="0" y="0"/>
              <a:ext cx="5824420" cy="5824420"/>
              <a:chOff x="0" y="0"/>
              <a:chExt cx="812800" cy="812800"/>
            </a:xfrm>
          </p:grpSpPr>
          <p:sp>
            <p:nvSpPr>
              <p:cNvPr id="29"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4188"/>
              </a:solidFill>
            </p:spPr>
          </p:sp>
          <p:sp>
            <p:nvSpPr>
              <p:cNvPr id="30" name="TextBox 6"/>
              <p:cNvSpPr txBox="1"/>
              <p:nvPr/>
            </p:nvSpPr>
            <p:spPr>
              <a:xfrm>
                <a:off x="76200" y="85725"/>
                <a:ext cx="660400" cy="650875"/>
              </a:xfrm>
              <a:prstGeom prst="rect">
                <a:avLst/>
              </a:prstGeom>
            </p:spPr>
            <p:txBody>
              <a:bodyPr lIns="50800" tIns="50800" rIns="50800" bIns="50800" rtlCol="0" anchor="ctr"/>
              <a:lstStyle/>
              <a:p>
                <a:pPr algn="ctr">
                  <a:lnSpc>
                    <a:spcPts val="2799"/>
                  </a:lnSpc>
                </a:pPr>
                <a:endParaRPr/>
              </a:p>
            </p:txBody>
          </p:sp>
        </p:grpSp>
        <p:grpSp>
          <p:nvGrpSpPr>
            <p:cNvPr id="27" name="Group 7"/>
            <p:cNvGrpSpPr/>
            <p:nvPr/>
          </p:nvGrpSpPr>
          <p:grpSpPr>
            <a:xfrm>
              <a:off x="274181" y="274192"/>
              <a:ext cx="5276057" cy="5276035"/>
              <a:chOff x="0" y="0"/>
              <a:chExt cx="5276057" cy="5276035"/>
            </a:xfrm>
          </p:grpSpPr>
          <p:sp>
            <p:nvSpPr>
              <p:cNvPr id="28" name="Freeform 8"/>
              <p:cNvSpPr/>
              <p:nvPr/>
            </p:nvSpPr>
            <p:spPr>
              <a:xfrm>
                <a:off x="0" y="0"/>
                <a:ext cx="5276088" cy="5276088"/>
              </a:xfrm>
              <a:custGeom>
                <a:avLst/>
                <a:gdLst/>
                <a:ahLst/>
                <a:cxnLst/>
                <a:rect l="l" t="t" r="r" b="b"/>
                <a:pathLst>
                  <a:path w="5276088" h="5276088">
                    <a:moveTo>
                      <a:pt x="5276088" y="2638044"/>
                    </a:moveTo>
                    <a:cubicBezTo>
                      <a:pt x="5276088" y="4094861"/>
                      <a:pt x="4094988" y="5276088"/>
                      <a:pt x="2638044" y="5276088"/>
                    </a:cubicBezTo>
                    <a:cubicBezTo>
                      <a:pt x="1181100" y="5276088"/>
                      <a:pt x="0" y="4094988"/>
                      <a:pt x="0" y="2638044"/>
                    </a:cubicBezTo>
                    <a:cubicBezTo>
                      <a:pt x="0" y="1181100"/>
                      <a:pt x="1181100" y="0"/>
                      <a:pt x="2638044" y="0"/>
                    </a:cubicBezTo>
                    <a:cubicBezTo>
                      <a:pt x="4094988" y="0"/>
                      <a:pt x="5276088" y="1181100"/>
                      <a:pt x="5276088" y="2638044"/>
                    </a:cubicBezTo>
                    <a:close/>
                  </a:path>
                </a:pathLst>
              </a:custGeom>
              <a:blipFill>
                <a:blip r:embed="rId8" cstate="print">
                  <a:extLst>
                    <a:ext uri="{28A0092B-C50C-407E-A947-70E740481C1C}">
                      <a14:useLocalDpi xmlns:a14="http://schemas.microsoft.com/office/drawing/2010/main" val="0"/>
                    </a:ext>
                  </a:extLst>
                </a:blip>
                <a:stretch>
                  <a:fillRect b="1"/>
                </a:stretch>
              </a:blipFill>
            </p:spPr>
          </p:sp>
        </p:grpSp>
      </p:grpSp>
      <p:grpSp>
        <p:nvGrpSpPr>
          <p:cNvPr id="31" name="Group 10"/>
          <p:cNvGrpSpPr/>
          <p:nvPr/>
        </p:nvGrpSpPr>
        <p:grpSpPr>
          <a:xfrm>
            <a:off x="14256479" y="3430242"/>
            <a:ext cx="3500984" cy="3500984"/>
            <a:chOff x="0" y="0"/>
            <a:chExt cx="4667979" cy="4667979"/>
          </a:xfrm>
        </p:grpSpPr>
        <p:grpSp>
          <p:nvGrpSpPr>
            <p:cNvPr id="32" name="Group 11"/>
            <p:cNvGrpSpPr/>
            <p:nvPr/>
          </p:nvGrpSpPr>
          <p:grpSpPr>
            <a:xfrm>
              <a:off x="0" y="0"/>
              <a:ext cx="4667979" cy="4667979"/>
              <a:chOff x="0" y="0"/>
              <a:chExt cx="812800" cy="812800"/>
            </a:xfrm>
          </p:grpSpPr>
          <p:sp>
            <p:nvSpPr>
              <p:cNvPr id="35"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4188"/>
              </a:solidFill>
            </p:spPr>
          </p:sp>
          <p:sp>
            <p:nvSpPr>
              <p:cNvPr id="36" name="TextBox 13"/>
              <p:cNvSpPr txBox="1"/>
              <p:nvPr/>
            </p:nvSpPr>
            <p:spPr>
              <a:xfrm>
                <a:off x="76200" y="85725"/>
                <a:ext cx="660400" cy="650875"/>
              </a:xfrm>
              <a:prstGeom prst="rect">
                <a:avLst/>
              </a:prstGeom>
            </p:spPr>
            <p:txBody>
              <a:bodyPr lIns="50800" tIns="50800" rIns="50800" bIns="50800" rtlCol="0" anchor="ctr"/>
              <a:lstStyle/>
              <a:p>
                <a:pPr algn="ctr">
                  <a:lnSpc>
                    <a:spcPts val="2799"/>
                  </a:lnSpc>
                </a:pPr>
                <a:endParaRPr/>
              </a:p>
            </p:txBody>
          </p:sp>
        </p:grpSp>
        <p:grpSp>
          <p:nvGrpSpPr>
            <p:cNvPr id="33" name="Group 14"/>
            <p:cNvGrpSpPr/>
            <p:nvPr/>
          </p:nvGrpSpPr>
          <p:grpSpPr>
            <a:xfrm>
              <a:off x="268318" y="268326"/>
              <a:ext cx="4131343" cy="4131327"/>
              <a:chOff x="0" y="0"/>
              <a:chExt cx="4062305" cy="4062289"/>
            </a:xfrm>
          </p:grpSpPr>
          <p:sp>
            <p:nvSpPr>
              <p:cNvPr id="34" name="Freeform 15"/>
              <p:cNvSpPr/>
              <p:nvPr/>
            </p:nvSpPr>
            <p:spPr>
              <a:xfrm>
                <a:off x="0" y="0"/>
                <a:ext cx="4062349" cy="4062222"/>
              </a:xfrm>
              <a:custGeom>
                <a:avLst/>
                <a:gdLst/>
                <a:ahLst/>
                <a:cxnLst/>
                <a:rect l="l" t="t" r="r" b="b"/>
                <a:pathLst>
                  <a:path w="4062349" h="4062222">
                    <a:moveTo>
                      <a:pt x="4062349" y="2031111"/>
                    </a:moveTo>
                    <a:cubicBezTo>
                      <a:pt x="4062349" y="3152775"/>
                      <a:pt x="3152902" y="4062222"/>
                      <a:pt x="2031238" y="4062222"/>
                    </a:cubicBezTo>
                    <a:cubicBezTo>
                      <a:pt x="909574" y="4062222"/>
                      <a:pt x="0" y="3152902"/>
                      <a:pt x="0" y="2031111"/>
                    </a:cubicBezTo>
                    <a:cubicBezTo>
                      <a:pt x="0" y="909320"/>
                      <a:pt x="909320" y="0"/>
                      <a:pt x="2031111" y="0"/>
                    </a:cubicBezTo>
                    <a:cubicBezTo>
                      <a:pt x="3152902" y="0"/>
                      <a:pt x="4062349" y="909447"/>
                      <a:pt x="4062349" y="2031111"/>
                    </a:cubicBezTo>
                    <a:close/>
                  </a:path>
                </a:pathLst>
              </a:custGeom>
              <a:blipFill>
                <a:blip r:embed="rId9" cstate="print">
                  <a:extLst>
                    <a:ext uri="{28A0092B-C50C-407E-A947-70E740481C1C}">
                      <a14:useLocalDpi xmlns:a14="http://schemas.microsoft.com/office/drawing/2010/main" val="0"/>
                    </a:ext>
                  </a:extLst>
                </a:blip>
                <a:stretch>
                  <a:fillRect/>
                </a:stretch>
              </a:blipFill>
              <a:ln cap="sq">
                <a:noFill/>
                <a:prstDash val="solid"/>
                <a:miter/>
              </a:ln>
            </p:spPr>
          </p:sp>
        </p:grpSp>
      </p:grpSp>
      <p:sp>
        <p:nvSpPr>
          <p:cNvPr id="37" name="Freeform 16"/>
          <p:cNvSpPr/>
          <p:nvPr/>
        </p:nvSpPr>
        <p:spPr>
          <a:xfrm>
            <a:off x="11051600" y="8157845"/>
            <a:ext cx="1490744" cy="1493785"/>
          </a:xfrm>
          <a:custGeom>
            <a:avLst/>
            <a:gdLst/>
            <a:ahLst/>
            <a:cxnLst/>
            <a:rect l="l" t="t" r="r" b="b"/>
            <a:pathLst>
              <a:path w="1490744" h="1493785">
                <a:moveTo>
                  <a:pt x="0" y="0"/>
                </a:moveTo>
                <a:lnTo>
                  <a:pt x="1490744" y="0"/>
                </a:lnTo>
                <a:lnTo>
                  <a:pt x="1490744" y="1493785"/>
                </a:lnTo>
                <a:lnTo>
                  <a:pt x="0" y="1493785"/>
                </a:lnTo>
                <a:lnTo>
                  <a:pt x="0" y="0"/>
                </a:lnTo>
                <a:close/>
              </a:path>
            </a:pathLst>
          </a:custGeom>
          <a:blipFill>
            <a:blip r:embed="rId10" cstate="print">
              <a:extLst>
                <a:ext uri="{28A0092B-C50C-407E-A947-70E740481C1C}">
                  <a14:useLocalDpi xmlns:a14="http://schemas.microsoft.com/office/drawing/2010/main" val="0"/>
                </a:ext>
              </a:extLst>
            </a:blip>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1252</Words>
  <Application>Microsoft Office PowerPoint</Application>
  <PresentationFormat>Custom</PresentationFormat>
  <Paragraphs>151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Averta 2</vt:lpstr>
      <vt:lpstr>Averta 3</vt:lpstr>
      <vt:lpstr>Arial</vt:lpstr>
      <vt:lpstr>Averta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Presentation for Advisors (General Deck) </dc:title>
  <cp:lastModifiedBy>Mathilde Dias</cp:lastModifiedBy>
  <cp:revision>2</cp:revision>
  <dcterms:created xsi:type="dcterms:W3CDTF">2006-08-16T00:00:00Z</dcterms:created>
  <dcterms:modified xsi:type="dcterms:W3CDTF">2024-07-24T10:48:27Z</dcterms:modified>
  <dc:identifier>DAF7jnhmWwE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7248247</vt:lpwstr>
  </property>
  <property fmtid="{D5CDD505-2E9C-101B-9397-08002B2CF9AE}" pid="3" name="NXPowerLiteSettings">
    <vt:lpwstr>F7000400038000</vt:lpwstr>
  </property>
  <property fmtid="{D5CDD505-2E9C-101B-9397-08002B2CF9AE}" pid="4" name="NXPowerLiteVersion">
    <vt:lpwstr>S10.2.0</vt:lpwstr>
  </property>
</Properties>
</file>