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verta 2" panose="020B0604020202020204" charset="0"/>
      <p:regular r:id="rId16"/>
    </p:embeddedFont>
    <p:embeddedFont>
      <p:font typeface="Averta 3" panose="020B0604020202020204" charset="0"/>
      <p:regular r:id="rId17"/>
    </p:embeddedFont>
    <p:embeddedFont>
      <p:font typeface="Averta 1"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0" d="100"/>
          <a:sy n="80" d="100"/>
        </p:scale>
        <p:origin x="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hyperlink" Target="https://www.rhodeshouse.ox.ac.uk"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mailto:outreach@rhodeshouse.ox.ac.uk"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9.svg"/><Relationship Id="rId7"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131">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31187" y="617324"/>
            <a:ext cx="4555621" cy="1020976"/>
          </a:xfrm>
          <a:custGeom>
            <a:avLst/>
            <a:gdLst/>
            <a:ahLst/>
            <a:cxnLst/>
            <a:rect l="l" t="t" r="r" b="b"/>
            <a:pathLst>
              <a:path w="4555621" h="1020976">
                <a:moveTo>
                  <a:pt x="0" y="0"/>
                </a:moveTo>
                <a:lnTo>
                  <a:pt x="4555621" y="0"/>
                </a:lnTo>
                <a:lnTo>
                  <a:pt x="4555621" y="1020976"/>
                </a:lnTo>
                <a:lnTo>
                  <a:pt x="0" y="1020976"/>
                </a:lnTo>
                <a:lnTo>
                  <a:pt x="0" y="0"/>
                </a:lnTo>
                <a:close/>
              </a:path>
            </a:pathLst>
          </a:custGeom>
          <a:blipFill>
            <a:blip r:embed="rId4"/>
            <a:stretch>
              <a:fillRect b="-167"/>
            </a:stretch>
          </a:blipFill>
        </p:spPr>
      </p:sp>
      <p:sp>
        <p:nvSpPr>
          <p:cNvPr id="6" name="TextBox 6"/>
          <p:cNvSpPr txBox="1"/>
          <p:nvPr/>
        </p:nvSpPr>
        <p:spPr>
          <a:xfrm>
            <a:off x="9448800" y="4267200"/>
            <a:ext cx="8001000" cy="3847668"/>
          </a:xfrm>
          <a:prstGeom prst="rect">
            <a:avLst/>
          </a:prstGeom>
        </p:spPr>
        <p:txBody>
          <a:bodyPr lIns="0" tIns="0" rIns="0" bIns="0" rtlCol="0" anchor="t">
            <a:spAutoFit/>
          </a:bodyPr>
          <a:lstStyle/>
          <a:p>
            <a:pPr algn="l">
              <a:lnSpc>
                <a:spcPts val="10075"/>
              </a:lnSpc>
            </a:pPr>
            <a:r>
              <a:rPr lang="en-US" sz="8768">
                <a:solidFill>
                  <a:srgbClr val="FFFFFF"/>
                </a:solidFill>
                <a:latin typeface="Averta 1"/>
              </a:rPr>
              <a:t>THE </a:t>
            </a:r>
          </a:p>
          <a:p>
            <a:pPr algn="l">
              <a:lnSpc>
                <a:spcPts val="10075"/>
              </a:lnSpc>
            </a:pPr>
            <a:r>
              <a:rPr lang="en-US" sz="8768">
                <a:solidFill>
                  <a:srgbClr val="FFFFFF"/>
                </a:solidFill>
                <a:latin typeface="Averta 2"/>
              </a:rPr>
              <a:t>RHODES SCHOLARSHIP</a:t>
            </a:r>
          </a:p>
        </p:txBody>
      </p:sp>
      <p:grpSp>
        <p:nvGrpSpPr>
          <p:cNvPr id="7" name="Group 4"/>
          <p:cNvGrpSpPr>
            <a:grpSpLocks noChangeAspect="1"/>
          </p:cNvGrpSpPr>
          <p:nvPr/>
        </p:nvGrpSpPr>
        <p:grpSpPr>
          <a:xfrm>
            <a:off x="0" y="0"/>
            <a:ext cx="8325498" cy="10287000"/>
            <a:chOff x="0" y="0"/>
            <a:chExt cx="6380137" cy="7883309"/>
          </a:xfrm>
        </p:grpSpPr>
        <p:sp>
          <p:nvSpPr>
            <p:cNvPr id="8" name="Freeform 5"/>
            <p:cNvSpPr/>
            <p:nvPr/>
          </p:nvSpPr>
          <p:spPr>
            <a:xfrm>
              <a:off x="0" y="0"/>
              <a:ext cx="6380099" cy="7883271"/>
            </a:xfrm>
            <a:custGeom>
              <a:avLst/>
              <a:gdLst/>
              <a:ahLst/>
              <a:cxnLst/>
              <a:rect l="l" t="t" r="r" b="b"/>
              <a:pathLst>
                <a:path w="6380099" h="7883271">
                  <a:moveTo>
                    <a:pt x="2778125" y="1264920"/>
                  </a:moveTo>
                  <a:lnTo>
                    <a:pt x="2743327" y="1268730"/>
                  </a:lnTo>
                  <a:cubicBezTo>
                    <a:pt x="2667508" y="1285240"/>
                    <a:pt x="2621280" y="1351280"/>
                    <a:pt x="2634488" y="1410843"/>
                  </a:cubicBezTo>
                  <a:cubicBezTo>
                    <a:pt x="2648331" y="1463421"/>
                    <a:pt x="2699004" y="1497457"/>
                    <a:pt x="2759710" y="1497457"/>
                  </a:cubicBezTo>
                  <a:lnTo>
                    <a:pt x="2796032" y="1493520"/>
                  </a:lnTo>
                  <a:cubicBezTo>
                    <a:pt x="2871851" y="1477010"/>
                    <a:pt x="2918079" y="1410970"/>
                    <a:pt x="2904871" y="1351407"/>
                  </a:cubicBezTo>
                  <a:cubicBezTo>
                    <a:pt x="2893695" y="1301115"/>
                    <a:pt x="2840228" y="1265047"/>
                    <a:pt x="2778125" y="1265047"/>
                  </a:cubicBezTo>
                  <a:close/>
                  <a:moveTo>
                    <a:pt x="0" y="0"/>
                  </a:moveTo>
                  <a:lnTo>
                    <a:pt x="0" y="7883271"/>
                  </a:lnTo>
                  <a:lnTo>
                    <a:pt x="1958594" y="7883271"/>
                  </a:lnTo>
                  <a:cubicBezTo>
                    <a:pt x="1958594" y="6617843"/>
                    <a:pt x="3600577" y="5725795"/>
                    <a:pt x="3373120" y="4291838"/>
                  </a:cubicBezTo>
                  <a:lnTo>
                    <a:pt x="3373120" y="4291838"/>
                  </a:lnTo>
                  <a:cubicBezTo>
                    <a:pt x="3406140" y="5497830"/>
                    <a:pt x="2288286" y="6254369"/>
                    <a:pt x="1958594" y="6971411"/>
                  </a:cubicBezTo>
                  <a:cubicBezTo>
                    <a:pt x="1958594" y="5365623"/>
                    <a:pt x="1958594" y="2167382"/>
                    <a:pt x="1958594" y="1837055"/>
                  </a:cubicBezTo>
                  <a:cubicBezTo>
                    <a:pt x="1958594" y="1371219"/>
                    <a:pt x="2245487" y="1067181"/>
                    <a:pt x="2716911" y="1067181"/>
                  </a:cubicBezTo>
                  <a:cubicBezTo>
                    <a:pt x="3089529" y="1067181"/>
                    <a:pt x="3188462" y="1285240"/>
                    <a:pt x="3106039" y="1493393"/>
                  </a:cubicBezTo>
                  <a:lnTo>
                    <a:pt x="3106039" y="1493393"/>
                  </a:lnTo>
                  <a:cubicBezTo>
                    <a:pt x="3191764" y="1460373"/>
                    <a:pt x="3244469" y="1288542"/>
                    <a:pt x="3195066" y="1196086"/>
                  </a:cubicBezTo>
                  <a:cubicBezTo>
                    <a:pt x="3772027" y="1196086"/>
                    <a:pt x="3706114" y="1688338"/>
                    <a:pt x="3666617" y="1830451"/>
                  </a:cubicBezTo>
                  <a:lnTo>
                    <a:pt x="3666617" y="1830451"/>
                  </a:lnTo>
                  <a:cubicBezTo>
                    <a:pt x="3600069" y="1813560"/>
                    <a:pt x="3522091" y="1803654"/>
                    <a:pt x="3442970" y="1803654"/>
                  </a:cubicBezTo>
                  <a:cubicBezTo>
                    <a:pt x="3212211" y="1803654"/>
                    <a:pt x="2970911" y="1888490"/>
                    <a:pt x="2970911" y="2134489"/>
                  </a:cubicBezTo>
                  <a:cubicBezTo>
                    <a:pt x="2970911" y="2464943"/>
                    <a:pt x="3218180" y="2861310"/>
                    <a:pt x="3218180" y="2861310"/>
                  </a:cubicBezTo>
                  <a:lnTo>
                    <a:pt x="3218180" y="2861310"/>
                  </a:lnTo>
                  <a:cubicBezTo>
                    <a:pt x="3218180" y="2861310"/>
                    <a:pt x="3112643" y="2839593"/>
                    <a:pt x="2961132" y="2839593"/>
                  </a:cubicBezTo>
                  <a:cubicBezTo>
                    <a:pt x="2772918" y="2839593"/>
                    <a:pt x="2513838" y="2873121"/>
                    <a:pt x="2298319" y="3023108"/>
                  </a:cubicBezTo>
                  <a:lnTo>
                    <a:pt x="2298319" y="3023108"/>
                  </a:lnTo>
                  <a:cubicBezTo>
                    <a:pt x="2447925" y="2969260"/>
                    <a:pt x="2605532" y="2943098"/>
                    <a:pt x="2763012" y="2943098"/>
                  </a:cubicBezTo>
                  <a:cubicBezTo>
                    <a:pt x="3445764" y="2943098"/>
                    <a:pt x="4124959" y="3434207"/>
                    <a:pt x="4124959" y="4285234"/>
                  </a:cubicBezTo>
                  <a:cubicBezTo>
                    <a:pt x="4124959" y="4916297"/>
                    <a:pt x="3851275" y="5471414"/>
                    <a:pt x="3346831" y="6181725"/>
                  </a:cubicBezTo>
                  <a:lnTo>
                    <a:pt x="3966718" y="7493381"/>
                  </a:lnTo>
                  <a:cubicBezTo>
                    <a:pt x="4052443" y="7671816"/>
                    <a:pt x="4204081" y="7879969"/>
                    <a:pt x="4540376" y="7879969"/>
                  </a:cubicBezTo>
                  <a:lnTo>
                    <a:pt x="6380099" y="7879969"/>
                  </a:lnTo>
                  <a:lnTo>
                    <a:pt x="5150231" y="5283073"/>
                  </a:lnTo>
                  <a:cubicBezTo>
                    <a:pt x="5018278" y="5015484"/>
                    <a:pt x="4883150" y="4850257"/>
                    <a:pt x="4774311" y="4747768"/>
                  </a:cubicBezTo>
                  <a:cubicBezTo>
                    <a:pt x="5526024" y="4305046"/>
                    <a:pt x="6033897" y="3485642"/>
                    <a:pt x="6033897" y="2547366"/>
                  </a:cubicBezTo>
                  <a:cubicBezTo>
                    <a:pt x="6033897" y="1140333"/>
                    <a:pt x="4926711" y="762"/>
                    <a:pt x="3397504" y="0"/>
                  </a:cubicBezTo>
                  <a:close/>
                </a:path>
              </a:pathLst>
            </a:custGeom>
            <a:blipFill>
              <a:blip r:embed="rId5" cstate="print">
                <a:extLst>
                  <a:ext uri="{28A0092B-C50C-407E-A947-70E740481C1C}">
                    <a14:useLocalDpi xmlns:a14="http://schemas.microsoft.com/office/drawing/2010/main" val="0"/>
                  </a:ext>
                </a:extLst>
              </a:blip>
              <a:stretch>
                <a:fillRect/>
              </a:stretch>
            </a:blip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26AA"/>
        </a:solidFill>
        <a:effectLst/>
      </p:bgPr>
    </p:bg>
    <p:spTree>
      <p:nvGrpSpPr>
        <p:cNvPr id="1" name=""/>
        <p:cNvGrpSpPr/>
        <p:nvPr/>
      </p:nvGrpSpPr>
      <p:grpSpPr>
        <a:xfrm>
          <a:off x="0" y="0"/>
          <a:ext cx="0" cy="0"/>
          <a:chOff x="0" y="0"/>
          <a:chExt cx="0" cy="0"/>
        </a:xfrm>
      </p:grpSpPr>
      <p:sp>
        <p:nvSpPr>
          <p:cNvPr id="2" name="Freeform 2"/>
          <p:cNvSpPr/>
          <p:nvPr/>
        </p:nvSpPr>
        <p:spPr>
          <a:xfrm>
            <a:off x="1068329"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69995" y="2361619"/>
            <a:ext cx="3920604" cy="3920589"/>
            <a:chOff x="0" y="0"/>
            <a:chExt cx="5403585" cy="5403564"/>
          </a:xfrm>
        </p:grpSpPr>
        <p:sp>
          <p:nvSpPr>
            <p:cNvPr id="4" name="Freeform 4"/>
            <p:cNvSpPr/>
            <p:nvPr/>
          </p:nvSpPr>
          <p:spPr>
            <a:xfrm>
              <a:off x="0" y="0"/>
              <a:ext cx="5403596" cy="5403596"/>
            </a:xfrm>
            <a:custGeom>
              <a:avLst/>
              <a:gdLst/>
              <a:ahLst/>
              <a:cxnLst/>
              <a:rect l="l" t="t" r="r" b="b"/>
              <a:pathLst>
                <a:path w="5403596" h="5403596">
                  <a:moveTo>
                    <a:pt x="5403596" y="2701798"/>
                  </a:moveTo>
                  <a:cubicBezTo>
                    <a:pt x="5403596" y="4193921"/>
                    <a:pt x="4193921" y="5403596"/>
                    <a:pt x="2701798" y="5403596"/>
                  </a:cubicBezTo>
                  <a:cubicBezTo>
                    <a:pt x="1209675" y="5403596"/>
                    <a:pt x="0" y="4193921"/>
                    <a:pt x="0" y="2701798"/>
                  </a:cubicBezTo>
                  <a:cubicBezTo>
                    <a:pt x="0" y="1209675"/>
                    <a:pt x="1209675" y="0"/>
                    <a:pt x="2701798" y="0"/>
                  </a:cubicBezTo>
                  <a:cubicBezTo>
                    <a:pt x="4193921" y="0"/>
                    <a:pt x="5403596" y="1209675"/>
                    <a:pt x="5403596" y="2701798"/>
                  </a:cubicBezTo>
                  <a:close/>
                </a:path>
              </a:pathLst>
            </a:custGeom>
            <a:blipFill>
              <a:blip r:embed="rId4"/>
              <a:stretch>
                <a:fillRect/>
              </a:stretch>
            </a:blipFill>
          </p:spPr>
        </p:sp>
      </p:grpSp>
      <p:sp>
        <p:nvSpPr>
          <p:cNvPr id="5" name="Freeform 5"/>
          <p:cNvSpPr/>
          <p:nvPr/>
        </p:nvSpPr>
        <p:spPr>
          <a:xfrm>
            <a:off x="6982032"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7183697" y="2357985"/>
            <a:ext cx="3920605" cy="3920589"/>
            <a:chOff x="0" y="0"/>
            <a:chExt cx="5364416" cy="5364393"/>
          </a:xfrm>
        </p:grpSpPr>
        <p:sp>
          <p:nvSpPr>
            <p:cNvPr id="7" name="Freeform 7"/>
            <p:cNvSpPr/>
            <p:nvPr/>
          </p:nvSpPr>
          <p:spPr>
            <a:xfrm>
              <a:off x="0" y="0"/>
              <a:ext cx="5364480" cy="5364353"/>
            </a:xfrm>
            <a:custGeom>
              <a:avLst/>
              <a:gdLst/>
              <a:ahLst/>
              <a:cxnLst/>
              <a:rect l="l" t="t" r="r" b="b"/>
              <a:pathLst>
                <a:path w="5364480" h="5364353">
                  <a:moveTo>
                    <a:pt x="5364353" y="2682240"/>
                  </a:moveTo>
                  <a:cubicBezTo>
                    <a:pt x="5364353" y="4163568"/>
                    <a:pt x="4163441" y="5364353"/>
                    <a:pt x="2682113" y="5364353"/>
                  </a:cubicBezTo>
                  <a:cubicBezTo>
                    <a:pt x="1200785" y="5364353"/>
                    <a:pt x="0" y="4163568"/>
                    <a:pt x="0" y="2682240"/>
                  </a:cubicBezTo>
                  <a:cubicBezTo>
                    <a:pt x="0" y="1200912"/>
                    <a:pt x="1200912" y="0"/>
                    <a:pt x="2682240" y="0"/>
                  </a:cubicBezTo>
                  <a:cubicBezTo>
                    <a:pt x="4163568" y="0"/>
                    <a:pt x="5364480" y="1200912"/>
                    <a:pt x="5364480" y="2682240"/>
                  </a:cubicBezTo>
                  <a:close/>
                </a:path>
              </a:pathLst>
            </a:custGeom>
            <a:blipFill>
              <a:blip r:embed="rId5"/>
              <a:stretch>
                <a:fillRect r="1"/>
              </a:stretch>
            </a:blipFill>
          </p:spPr>
        </p:sp>
      </p:grpSp>
      <p:sp>
        <p:nvSpPr>
          <p:cNvPr id="8" name="Freeform 8"/>
          <p:cNvSpPr/>
          <p:nvPr/>
        </p:nvSpPr>
        <p:spPr>
          <a:xfrm>
            <a:off x="13007356"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3209022" y="2361619"/>
            <a:ext cx="3916970" cy="3916955"/>
            <a:chOff x="0" y="0"/>
            <a:chExt cx="5345035" cy="5345013"/>
          </a:xfrm>
        </p:grpSpPr>
        <p:sp>
          <p:nvSpPr>
            <p:cNvPr id="10" name="Freeform 10"/>
            <p:cNvSpPr/>
            <p:nvPr/>
          </p:nvSpPr>
          <p:spPr>
            <a:xfrm>
              <a:off x="0" y="0"/>
              <a:ext cx="5345049" cy="5345049"/>
            </a:xfrm>
            <a:custGeom>
              <a:avLst/>
              <a:gdLst/>
              <a:ahLst/>
              <a:cxnLst/>
              <a:rect l="l" t="t" r="r" b="b"/>
              <a:pathLst>
                <a:path w="5345049" h="5345049">
                  <a:moveTo>
                    <a:pt x="5345049" y="2672588"/>
                  </a:moveTo>
                  <a:cubicBezTo>
                    <a:pt x="5345049" y="4148455"/>
                    <a:pt x="4148455" y="5345049"/>
                    <a:pt x="2672588" y="5345049"/>
                  </a:cubicBezTo>
                  <a:cubicBezTo>
                    <a:pt x="1196721" y="5345049"/>
                    <a:pt x="0" y="4148455"/>
                    <a:pt x="0" y="2672588"/>
                  </a:cubicBezTo>
                  <a:cubicBezTo>
                    <a:pt x="0" y="1196721"/>
                    <a:pt x="1196467" y="0"/>
                    <a:pt x="2672461" y="0"/>
                  </a:cubicBezTo>
                  <a:cubicBezTo>
                    <a:pt x="4148455" y="0"/>
                    <a:pt x="5345049" y="1196594"/>
                    <a:pt x="5345049" y="2672588"/>
                  </a:cubicBezTo>
                  <a:close/>
                </a:path>
              </a:pathLst>
            </a:custGeom>
            <a:blipFill>
              <a:blip r:embed="rId6"/>
              <a:stretch>
                <a:fillRect l="-138" r="-138"/>
              </a:stretch>
            </a:blipFill>
          </p:spPr>
        </p:sp>
      </p:grpSp>
      <p:sp>
        <p:nvSpPr>
          <p:cNvPr id="11" name="Freeform 11"/>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7"/>
            <a:stretch>
              <a:fillRect l="-88" r="-88"/>
            </a:stretch>
          </a:blipFill>
        </p:spPr>
      </p:sp>
      <p:sp>
        <p:nvSpPr>
          <p:cNvPr id="12" name="TextBox 12"/>
          <p:cNvSpPr txBox="1"/>
          <p:nvPr/>
        </p:nvSpPr>
        <p:spPr>
          <a:xfrm>
            <a:off x="1009650" y="607752"/>
            <a:ext cx="15437592"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rPr>
              <a:t>What do Rhodes Scholars say?</a:t>
            </a:r>
          </a:p>
        </p:txBody>
      </p:sp>
      <p:sp>
        <p:nvSpPr>
          <p:cNvPr id="13" name="TextBox 13"/>
          <p:cNvSpPr txBox="1"/>
          <p:nvPr/>
        </p:nvSpPr>
        <p:spPr>
          <a:xfrm>
            <a:off x="962678" y="6768452"/>
            <a:ext cx="4535237" cy="2720645"/>
          </a:xfrm>
          <a:prstGeom prst="rect">
            <a:avLst/>
          </a:prstGeom>
        </p:spPr>
        <p:txBody>
          <a:bodyPr lIns="0" tIns="0" rIns="0" bIns="0" rtlCol="0" anchor="t">
            <a:spAutoFit/>
          </a:bodyPr>
          <a:lstStyle/>
          <a:p>
            <a:pPr algn="l">
              <a:lnSpc>
                <a:spcPts val="3135"/>
              </a:lnSpc>
            </a:pPr>
            <a:r>
              <a:rPr lang="en-US" sz="2277">
                <a:solidFill>
                  <a:srgbClr val="FFFFFF"/>
                </a:solidFill>
                <a:latin typeface="Averta 1"/>
              </a:rPr>
              <a:t>"Rhodes House has afforded me the opportunity to make lifelong friendships with great minds from diverse backgrounds, from whom I have learned so much."</a:t>
            </a:r>
          </a:p>
          <a:p>
            <a:pPr algn="l">
              <a:lnSpc>
                <a:spcPts val="3135"/>
              </a:lnSpc>
            </a:pPr>
            <a:r>
              <a:rPr lang="en-US" sz="2277">
                <a:solidFill>
                  <a:srgbClr val="FDDCA1"/>
                </a:solidFill>
                <a:latin typeface="Averta 2"/>
              </a:rPr>
              <a:t>Emmanuelle Dankwa </a:t>
            </a:r>
          </a:p>
          <a:p>
            <a:pPr algn="l">
              <a:lnSpc>
                <a:spcPts val="3135"/>
              </a:lnSpc>
            </a:pPr>
            <a:r>
              <a:rPr lang="en-US" sz="2277">
                <a:solidFill>
                  <a:srgbClr val="FDDCA1"/>
                </a:solidFill>
                <a:latin typeface="Averta 2"/>
              </a:rPr>
              <a:t>(West Africa &amp; St Peter's 2018)</a:t>
            </a:r>
          </a:p>
        </p:txBody>
      </p:sp>
      <p:sp>
        <p:nvSpPr>
          <p:cNvPr id="14" name="TextBox 14"/>
          <p:cNvSpPr txBox="1"/>
          <p:nvPr/>
        </p:nvSpPr>
        <p:spPr>
          <a:xfrm>
            <a:off x="6854504" y="6768452"/>
            <a:ext cx="5057548" cy="3111170"/>
          </a:xfrm>
          <a:prstGeom prst="rect">
            <a:avLst/>
          </a:prstGeom>
        </p:spPr>
        <p:txBody>
          <a:bodyPr lIns="0" tIns="0" rIns="0" bIns="0" rtlCol="0" anchor="t">
            <a:spAutoFit/>
          </a:bodyPr>
          <a:lstStyle/>
          <a:p>
            <a:pPr algn="l">
              <a:lnSpc>
                <a:spcPts val="3135"/>
              </a:lnSpc>
            </a:pPr>
            <a:r>
              <a:rPr lang="en-US" sz="2277">
                <a:solidFill>
                  <a:srgbClr val="FFFFFF"/>
                </a:solidFill>
                <a:latin typeface="Averta 1"/>
              </a:rPr>
              <a:t>"The thing I enjoyed the most about Rhodes House was how so many Scholars from so many different backgrounds are put together, forcing us to embrace our differences and learn from each other's cultures."</a:t>
            </a:r>
          </a:p>
          <a:p>
            <a:pPr algn="l">
              <a:lnSpc>
                <a:spcPts val="3135"/>
              </a:lnSpc>
            </a:pPr>
            <a:r>
              <a:rPr lang="en-US" sz="2277">
                <a:solidFill>
                  <a:srgbClr val="FDDCA1"/>
                </a:solidFill>
                <a:latin typeface="Averta 2"/>
              </a:rPr>
              <a:t>Xilin Jiang </a:t>
            </a:r>
          </a:p>
          <a:p>
            <a:pPr algn="l">
              <a:lnSpc>
                <a:spcPts val="3135"/>
              </a:lnSpc>
            </a:pPr>
            <a:r>
              <a:rPr lang="en-US" sz="2277">
                <a:solidFill>
                  <a:srgbClr val="FDDCA1"/>
                </a:solidFill>
                <a:latin typeface="Averta 2"/>
              </a:rPr>
              <a:t>(China &amp; University 2017)</a:t>
            </a:r>
          </a:p>
        </p:txBody>
      </p:sp>
      <p:sp>
        <p:nvSpPr>
          <p:cNvPr id="15" name="TextBox 15"/>
          <p:cNvSpPr txBox="1"/>
          <p:nvPr/>
        </p:nvSpPr>
        <p:spPr>
          <a:xfrm>
            <a:off x="13090999" y="6768452"/>
            <a:ext cx="4411965" cy="2720950"/>
          </a:xfrm>
          <a:prstGeom prst="rect">
            <a:avLst/>
          </a:prstGeom>
        </p:spPr>
        <p:txBody>
          <a:bodyPr lIns="0" tIns="0" rIns="0" bIns="0" rtlCol="0" anchor="t">
            <a:spAutoFit/>
          </a:bodyPr>
          <a:lstStyle/>
          <a:p>
            <a:pPr algn="l">
              <a:lnSpc>
                <a:spcPts val="3135"/>
              </a:lnSpc>
            </a:pPr>
            <a:r>
              <a:rPr lang="en-US" sz="2279">
                <a:solidFill>
                  <a:srgbClr val="FFFFFF"/>
                </a:solidFill>
                <a:latin typeface="Averta 1"/>
              </a:rPr>
              <a:t>"There is nothing quite like the opportunity to so fully invest in your vision for the future and I am thrilled to be able to embark on this journey." </a:t>
            </a:r>
          </a:p>
          <a:p>
            <a:pPr algn="l">
              <a:lnSpc>
                <a:spcPts val="3135"/>
              </a:lnSpc>
            </a:pPr>
            <a:r>
              <a:rPr lang="en-US" sz="2279">
                <a:solidFill>
                  <a:srgbClr val="FDDCA1"/>
                </a:solidFill>
                <a:latin typeface="Averta 2"/>
              </a:rPr>
              <a:t>Wakithi Mabaso </a:t>
            </a:r>
          </a:p>
          <a:p>
            <a:pPr algn="l">
              <a:lnSpc>
                <a:spcPts val="3135"/>
              </a:lnSpc>
            </a:pPr>
            <a:r>
              <a:rPr lang="en-US" sz="2279">
                <a:solidFill>
                  <a:srgbClr val="FDDCA1"/>
                </a:solidFill>
                <a:latin typeface="Averta 2"/>
              </a:rPr>
              <a:t>(South Africa-at-Large 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6B21"/>
        </a:solidFill>
        <a:effectLst/>
      </p:bgPr>
    </p:bg>
    <p:spTree>
      <p:nvGrpSpPr>
        <p:cNvPr id="1" name=""/>
        <p:cNvGrpSpPr/>
        <p:nvPr/>
      </p:nvGrpSpPr>
      <p:grpSpPr>
        <a:xfrm>
          <a:off x="0" y="0"/>
          <a:ext cx="0" cy="0"/>
          <a:chOff x="0" y="0"/>
          <a:chExt cx="0" cy="0"/>
        </a:xfrm>
      </p:grpSpPr>
      <p:sp>
        <p:nvSpPr>
          <p:cNvPr id="2" name="Freeform 2"/>
          <p:cNvSpPr/>
          <p:nvPr/>
        </p:nvSpPr>
        <p:spPr>
          <a:xfrm flipH="1">
            <a:off x="9076914" y="0"/>
            <a:ext cx="9211086" cy="11141418"/>
          </a:xfrm>
          <a:custGeom>
            <a:avLst/>
            <a:gdLst/>
            <a:ahLst/>
            <a:cxnLst/>
            <a:rect l="l" t="t" r="r" b="b"/>
            <a:pathLst>
              <a:path w="9211086" h="11141418">
                <a:moveTo>
                  <a:pt x="9211086" y="0"/>
                </a:moveTo>
                <a:lnTo>
                  <a:pt x="0" y="0"/>
                </a:lnTo>
                <a:lnTo>
                  <a:pt x="0" y="11141418"/>
                </a:lnTo>
                <a:lnTo>
                  <a:pt x="9211086" y="11141418"/>
                </a:lnTo>
                <a:lnTo>
                  <a:pt x="9211086" y="0"/>
                </a:lnTo>
                <a:close/>
              </a:path>
            </a:pathLst>
          </a:custGeom>
          <a:blipFill>
            <a:blip r:embed="rId2"/>
            <a:stretch>
              <a:fillRect b="-24244"/>
            </a:stretch>
          </a:blipFill>
        </p:spPr>
      </p:sp>
      <p:sp>
        <p:nvSpPr>
          <p:cNvPr id="3" name="TextBox 3"/>
          <p:cNvSpPr txBox="1"/>
          <p:nvPr/>
        </p:nvSpPr>
        <p:spPr>
          <a:xfrm>
            <a:off x="2297546" y="2413238"/>
            <a:ext cx="8638616" cy="4381500"/>
          </a:xfrm>
          <a:prstGeom prst="rect">
            <a:avLst/>
          </a:prstGeom>
        </p:spPr>
        <p:txBody>
          <a:bodyPr lIns="0" tIns="0" rIns="0" bIns="0" rtlCol="0" anchor="t">
            <a:spAutoFit/>
          </a:bodyPr>
          <a:lstStyle/>
          <a:p>
            <a:pPr>
              <a:lnSpc>
                <a:spcPts val="11519"/>
              </a:lnSpc>
            </a:pPr>
            <a:r>
              <a:rPr lang="en-US" sz="9600">
                <a:solidFill>
                  <a:srgbClr val="FFFFFF"/>
                </a:solidFill>
                <a:latin typeface="Averta 2"/>
              </a:rPr>
              <a:t>How can you help students to apply?</a:t>
            </a:r>
          </a:p>
        </p:txBody>
      </p:sp>
      <p:sp>
        <p:nvSpPr>
          <p:cNvPr id="4" name="Freeform 4"/>
          <p:cNvSpPr/>
          <p:nvPr/>
        </p:nvSpPr>
        <p:spPr>
          <a:xfrm>
            <a:off x="0" y="-2510594"/>
            <a:ext cx="18288000" cy="18288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3">
              <a:alphaModFix amt="10999"/>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D0D9"/>
        </a:solidFill>
        <a:effectLst/>
      </p:bgPr>
    </p:bg>
    <p:spTree>
      <p:nvGrpSpPr>
        <p:cNvPr id="1" name=""/>
        <p:cNvGrpSpPr/>
        <p:nvPr/>
      </p:nvGrpSpPr>
      <p:grpSpPr>
        <a:xfrm>
          <a:off x="0" y="0"/>
          <a:ext cx="0" cy="0"/>
          <a:chOff x="0" y="0"/>
          <a:chExt cx="0" cy="0"/>
        </a:xfrm>
      </p:grpSpPr>
      <p:sp>
        <p:nvSpPr>
          <p:cNvPr id="2" name="Freeform 2"/>
          <p:cNvSpPr/>
          <p:nvPr/>
        </p:nvSpPr>
        <p:spPr>
          <a:xfrm>
            <a:off x="0" y="-4000500"/>
            <a:ext cx="18288000" cy="18288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0999"/>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558216" y="844221"/>
            <a:ext cx="5014909" cy="501490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6B21"/>
            </a:solidFill>
          </p:spPr>
        </p:sp>
      </p:grpSp>
      <p:sp>
        <p:nvSpPr>
          <p:cNvPr id="5" name="AutoShape 5"/>
          <p:cNvSpPr/>
          <p:nvPr/>
        </p:nvSpPr>
        <p:spPr>
          <a:xfrm>
            <a:off x="11363843" y="3351675"/>
            <a:ext cx="1344729" cy="0"/>
          </a:xfrm>
          <a:prstGeom prst="line">
            <a:avLst/>
          </a:prstGeom>
          <a:ln w="190500" cap="rnd">
            <a:solidFill>
              <a:srgbClr val="061BB0"/>
            </a:solidFill>
            <a:prstDash val="solid"/>
            <a:headEnd type="none" w="sm" len="sm"/>
            <a:tailEnd type="arrow" w="med" len="sm"/>
          </a:ln>
        </p:spPr>
      </p:sp>
      <p:grpSp>
        <p:nvGrpSpPr>
          <p:cNvPr id="6" name="Group 6"/>
          <p:cNvGrpSpPr/>
          <p:nvPr/>
        </p:nvGrpSpPr>
        <p:grpSpPr>
          <a:xfrm>
            <a:off x="6588991" y="859847"/>
            <a:ext cx="5014909" cy="501490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C342"/>
            </a:solidFill>
          </p:spPr>
        </p:sp>
      </p:grpSp>
      <p:sp>
        <p:nvSpPr>
          <p:cNvPr id="8" name="AutoShape 8"/>
          <p:cNvSpPr/>
          <p:nvPr/>
        </p:nvSpPr>
        <p:spPr>
          <a:xfrm>
            <a:off x="5430173" y="3351675"/>
            <a:ext cx="1344729" cy="0"/>
          </a:xfrm>
          <a:prstGeom prst="line">
            <a:avLst/>
          </a:prstGeom>
          <a:ln w="190500" cap="rnd">
            <a:solidFill>
              <a:srgbClr val="061BB0"/>
            </a:solidFill>
            <a:prstDash val="solid"/>
            <a:headEnd type="none" w="sm" len="sm"/>
            <a:tailEnd type="arrow" w="med" len="sm"/>
          </a:ln>
        </p:spPr>
      </p:sp>
      <p:grpSp>
        <p:nvGrpSpPr>
          <p:cNvPr id="9" name="Group 9"/>
          <p:cNvGrpSpPr/>
          <p:nvPr/>
        </p:nvGrpSpPr>
        <p:grpSpPr>
          <a:xfrm>
            <a:off x="604273" y="812222"/>
            <a:ext cx="5014909" cy="501490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3081"/>
            </a:solidFill>
          </p:spPr>
        </p:sp>
      </p:grpSp>
      <p:sp>
        <p:nvSpPr>
          <p:cNvPr id="11" name="TextBox 11"/>
          <p:cNvSpPr txBox="1"/>
          <p:nvPr/>
        </p:nvSpPr>
        <p:spPr>
          <a:xfrm>
            <a:off x="1378875" y="2721918"/>
            <a:ext cx="3465704" cy="1914525"/>
          </a:xfrm>
          <a:prstGeom prst="rect">
            <a:avLst/>
          </a:prstGeom>
        </p:spPr>
        <p:txBody>
          <a:bodyPr lIns="0" tIns="0" rIns="0" bIns="0" rtlCol="0" anchor="t">
            <a:spAutoFit/>
          </a:bodyPr>
          <a:lstStyle/>
          <a:p>
            <a:pPr algn="ctr">
              <a:lnSpc>
                <a:spcPts val="5040"/>
              </a:lnSpc>
            </a:pPr>
            <a:r>
              <a:rPr lang="en-US" sz="4200">
                <a:solidFill>
                  <a:srgbClr val="FFFFFF"/>
                </a:solidFill>
                <a:latin typeface="Averta 2 Bold"/>
              </a:rPr>
              <a:t>Is the Rhodes Scholarship right for you?</a:t>
            </a:r>
          </a:p>
        </p:txBody>
      </p:sp>
      <p:sp>
        <p:nvSpPr>
          <p:cNvPr id="12" name="TextBox 12"/>
          <p:cNvSpPr txBox="1"/>
          <p:nvPr/>
        </p:nvSpPr>
        <p:spPr>
          <a:xfrm>
            <a:off x="1095466" y="1564830"/>
            <a:ext cx="4032522" cy="801243"/>
          </a:xfrm>
          <a:prstGeom prst="rect">
            <a:avLst/>
          </a:prstGeom>
        </p:spPr>
        <p:txBody>
          <a:bodyPr lIns="0" tIns="0" rIns="0" bIns="0" rtlCol="0" anchor="t">
            <a:spAutoFit/>
          </a:bodyPr>
          <a:lstStyle/>
          <a:p>
            <a:pPr algn="ctr">
              <a:lnSpc>
                <a:spcPts val="6576"/>
              </a:lnSpc>
            </a:pPr>
            <a:r>
              <a:rPr lang="en-US" sz="4800">
                <a:solidFill>
                  <a:srgbClr val="FBC84F"/>
                </a:solidFill>
                <a:latin typeface="Averta 2 Bold"/>
              </a:rPr>
              <a:t>ASK: </a:t>
            </a:r>
          </a:p>
        </p:txBody>
      </p:sp>
      <p:sp>
        <p:nvSpPr>
          <p:cNvPr id="13" name="TextBox 13"/>
          <p:cNvSpPr txBox="1"/>
          <p:nvPr/>
        </p:nvSpPr>
        <p:spPr>
          <a:xfrm>
            <a:off x="7355926" y="2721918"/>
            <a:ext cx="3465704" cy="1914525"/>
          </a:xfrm>
          <a:prstGeom prst="rect">
            <a:avLst/>
          </a:prstGeom>
        </p:spPr>
        <p:txBody>
          <a:bodyPr lIns="0" tIns="0" rIns="0" bIns="0" rtlCol="0" anchor="t">
            <a:spAutoFit/>
          </a:bodyPr>
          <a:lstStyle/>
          <a:p>
            <a:pPr algn="ctr">
              <a:lnSpc>
                <a:spcPts val="5040"/>
              </a:lnSpc>
            </a:pPr>
            <a:r>
              <a:rPr lang="en-US" sz="4200">
                <a:solidFill>
                  <a:srgbClr val="FFFFFF"/>
                </a:solidFill>
                <a:latin typeface="Averta 2 Bold"/>
              </a:rPr>
              <a:t>How the application process works </a:t>
            </a:r>
          </a:p>
        </p:txBody>
      </p:sp>
      <p:sp>
        <p:nvSpPr>
          <p:cNvPr id="14" name="TextBox 14"/>
          <p:cNvSpPr txBox="1"/>
          <p:nvPr/>
        </p:nvSpPr>
        <p:spPr>
          <a:xfrm>
            <a:off x="7651743" y="1564830"/>
            <a:ext cx="2984513" cy="801243"/>
          </a:xfrm>
          <a:prstGeom prst="rect">
            <a:avLst/>
          </a:prstGeom>
        </p:spPr>
        <p:txBody>
          <a:bodyPr lIns="0" tIns="0" rIns="0" bIns="0" rtlCol="0" anchor="t">
            <a:spAutoFit/>
          </a:bodyPr>
          <a:lstStyle/>
          <a:p>
            <a:pPr algn="ctr">
              <a:lnSpc>
                <a:spcPts val="6576"/>
              </a:lnSpc>
            </a:pPr>
            <a:r>
              <a:rPr lang="en-US" sz="4800">
                <a:solidFill>
                  <a:srgbClr val="061BB0"/>
                </a:solidFill>
                <a:latin typeface="Averta 2 Bold"/>
              </a:rPr>
              <a:t>EXPLAIN: </a:t>
            </a:r>
          </a:p>
        </p:txBody>
      </p:sp>
      <p:sp>
        <p:nvSpPr>
          <p:cNvPr id="15" name="TextBox 15"/>
          <p:cNvSpPr txBox="1"/>
          <p:nvPr/>
        </p:nvSpPr>
        <p:spPr>
          <a:xfrm>
            <a:off x="297183" y="6489218"/>
            <a:ext cx="5777457" cy="3318944"/>
          </a:xfrm>
          <a:prstGeom prst="rect">
            <a:avLst/>
          </a:prstGeom>
        </p:spPr>
        <p:txBody>
          <a:bodyPr lIns="0" tIns="0" rIns="0" bIns="0" rtlCol="0" anchor="t">
            <a:spAutoFit/>
          </a:bodyPr>
          <a:lstStyle/>
          <a:p>
            <a:pPr marL="604518" lvl="1" indent="-302259">
              <a:lnSpc>
                <a:spcPts val="3359"/>
              </a:lnSpc>
              <a:buFont typeface="Arial"/>
              <a:buChar char="•"/>
            </a:pPr>
            <a:r>
              <a:rPr lang="en-US" sz="2799">
                <a:solidFill>
                  <a:srgbClr val="191919"/>
                </a:solidFill>
                <a:latin typeface="Averta 1"/>
              </a:rPr>
              <a:t>Are they eligible?</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What do they want to achieve with the Rhodes?</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Do they meet the Rhodes selection criteria?</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Would other scholarship opportunities be better suited?</a:t>
            </a:r>
          </a:p>
        </p:txBody>
      </p:sp>
      <p:sp>
        <p:nvSpPr>
          <p:cNvPr id="16" name="TextBox 16"/>
          <p:cNvSpPr txBox="1"/>
          <p:nvPr/>
        </p:nvSpPr>
        <p:spPr>
          <a:xfrm>
            <a:off x="6359899" y="6489218"/>
            <a:ext cx="5944440" cy="3200410"/>
          </a:xfrm>
          <a:prstGeom prst="rect">
            <a:avLst/>
          </a:prstGeom>
        </p:spPr>
        <p:txBody>
          <a:bodyPr lIns="0" tIns="0" rIns="0" bIns="0" rtlCol="0" anchor="t">
            <a:spAutoFit/>
          </a:bodyPr>
          <a:lstStyle/>
          <a:p>
            <a:pPr marL="604518" lvl="1" indent="-302259">
              <a:lnSpc>
                <a:spcPts val="3359"/>
              </a:lnSpc>
              <a:buFont typeface="Arial"/>
              <a:buChar char="•"/>
            </a:pPr>
            <a:r>
              <a:rPr lang="en-US" sz="2799">
                <a:solidFill>
                  <a:srgbClr val="191919"/>
                </a:solidFill>
                <a:latin typeface="Averta 1"/>
              </a:rPr>
              <a:t>Help them think about which referees would be best</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Recommend that they check the Rhodes Trust website, and review the 'resources' section</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Have they started to think about their personal statement?</a:t>
            </a:r>
          </a:p>
        </p:txBody>
      </p:sp>
      <p:sp>
        <p:nvSpPr>
          <p:cNvPr id="17" name="TextBox 17"/>
          <p:cNvSpPr txBox="1"/>
          <p:nvPr/>
        </p:nvSpPr>
        <p:spPr>
          <a:xfrm>
            <a:off x="13361743" y="1550185"/>
            <a:ext cx="3481343" cy="846386"/>
          </a:xfrm>
          <a:prstGeom prst="rect">
            <a:avLst/>
          </a:prstGeom>
        </p:spPr>
        <p:txBody>
          <a:bodyPr wrap="square" lIns="0" tIns="0" rIns="0" bIns="0" rtlCol="0" anchor="t">
            <a:spAutoFit/>
          </a:bodyPr>
          <a:lstStyle/>
          <a:p>
            <a:pPr algn="ctr">
              <a:lnSpc>
                <a:spcPts val="6576"/>
              </a:lnSpc>
            </a:pPr>
            <a:r>
              <a:rPr lang="en-US" sz="4800" dirty="0">
                <a:solidFill>
                  <a:srgbClr val="FBC84F"/>
                </a:solidFill>
                <a:latin typeface="Averta 2 Bold"/>
              </a:rPr>
              <a:t>PREPARE: </a:t>
            </a:r>
          </a:p>
        </p:txBody>
      </p:sp>
      <p:sp>
        <p:nvSpPr>
          <p:cNvPr id="18" name="TextBox 18"/>
          <p:cNvSpPr txBox="1"/>
          <p:nvPr/>
        </p:nvSpPr>
        <p:spPr>
          <a:xfrm>
            <a:off x="13377382" y="2927435"/>
            <a:ext cx="3465704" cy="1276350"/>
          </a:xfrm>
          <a:prstGeom prst="rect">
            <a:avLst/>
          </a:prstGeom>
        </p:spPr>
        <p:txBody>
          <a:bodyPr lIns="0" tIns="0" rIns="0" bIns="0" rtlCol="0" anchor="t">
            <a:spAutoFit/>
          </a:bodyPr>
          <a:lstStyle/>
          <a:p>
            <a:pPr algn="ctr">
              <a:lnSpc>
                <a:spcPts val="5040"/>
              </a:lnSpc>
            </a:pPr>
            <a:r>
              <a:rPr lang="en-US" sz="4200">
                <a:solidFill>
                  <a:srgbClr val="FFFFFF"/>
                </a:solidFill>
                <a:latin typeface="Averta 2 Bold"/>
              </a:rPr>
              <a:t>Interview Preparation</a:t>
            </a:r>
          </a:p>
        </p:txBody>
      </p:sp>
      <p:sp>
        <p:nvSpPr>
          <p:cNvPr id="19" name="TextBox 19"/>
          <p:cNvSpPr txBox="1"/>
          <p:nvPr/>
        </p:nvSpPr>
        <p:spPr>
          <a:xfrm>
            <a:off x="12708571" y="6489218"/>
            <a:ext cx="5014909" cy="3081876"/>
          </a:xfrm>
          <a:prstGeom prst="rect">
            <a:avLst/>
          </a:prstGeom>
        </p:spPr>
        <p:txBody>
          <a:bodyPr lIns="0" tIns="0" rIns="0" bIns="0" rtlCol="0" anchor="t">
            <a:spAutoFit/>
          </a:bodyPr>
          <a:lstStyle/>
          <a:p>
            <a:pPr marL="604518" lvl="1" indent="-302259">
              <a:lnSpc>
                <a:spcPts val="3359"/>
              </a:lnSpc>
              <a:buFont typeface="Arial"/>
              <a:buChar char="•"/>
            </a:pPr>
            <a:r>
              <a:rPr lang="en-US" sz="2799">
                <a:solidFill>
                  <a:srgbClr val="191919"/>
                </a:solidFill>
                <a:latin typeface="Averta 1"/>
              </a:rPr>
              <a:t>Have they done a professional  interview before?</a:t>
            </a:r>
          </a:p>
          <a:p>
            <a:pPr>
              <a:lnSpc>
                <a:spcPts val="960"/>
              </a:lnSpc>
            </a:pPr>
            <a:endParaRPr lang="en-US" sz="2799">
              <a:solidFill>
                <a:srgbClr val="191919"/>
              </a:solidFill>
              <a:latin typeface="Averta 1"/>
            </a:endParaRPr>
          </a:p>
          <a:p>
            <a:pPr marL="604518" lvl="1" indent="-302259">
              <a:lnSpc>
                <a:spcPts val="3359"/>
              </a:lnSpc>
              <a:buFont typeface="Arial"/>
              <a:buChar char="•"/>
            </a:pPr>
            <a:r>
              <a:rPr lang="en-US" sz="2799">
                <a:solidFill>
                  <a:srgbClr val="191919"/>
                </a:solidFill>
                <a:latin typeface="Averta 1"/>
              </a:rPr>
              <a:t>Recommend practicing interview skills, and that they ask for help with mock interviews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13955359" y="-287082"/>
            <a:ext cx="4332641" cy="10574082"/>
          </a:xfrm>
          <a:custGeom>
            <a:avLst/>
            <a:gdLst/>
            <a:ahLst/>
            <a:cxnLst/>
            <a:rect l="l" t="t" r="r" b="b"/>
            <a:pathLst>
              <a:path w="4332641" h="10574082">
                <a:moveTo>
                  <a:pt x="0" y="0"/>
                </a:moveTo>
                <a:lnTo>
                  <a:pt x="4332641" y="0"/>
                </a:lnTo>
                <a:lnTo>
                  <a:pt x="4332641" y="10574082"/>
                </a:lnTo>
                <a:lnTo>
                  <a:pt x="0" y="10574082"/>
                </a:lnTo>
                <a:lnTo>
                  <a:pt x="0" y="0"/>
                </a:lnTo>
                <a:close/>
              </a:path>
            </a:pathLst>
          </a:custGeom>
          <a:blipFill>
            <a:blip r:embed="rId2"/>
            <a:stretch>
              <a:fillRect l="-53337" t="-390" r="-9900"/>
            </a:stretch>
          </a:blipFill>
        </p:spPr>
      </p:sp>
      <p:sp>
        <p:nvSpPr>
          <p:cNvPr id="3" name="TextBox 3"/>
          <p:cNvSpPr txBox="1"/>
          <p:nvPr/>
        </p:nvSpPr>
        <p:spPr>
          <a:xfrm>
            <a:off x="661208" y="2199721"/>
            <a:ext cx="13437027" cy="1012190"/>
          </a:xfrm>
          <a:prstGeom prst="rect">
            <a:avLst/>
          </a:prstGeom>
        </p:spPr>
        <p:txBody>
          <a:bodyPr lIns="0" tIns="0" rIns="0" bIns="0" rtlCol="0" anchor="t">
            <a:spAutoFit/>
          </a:bodyPr>
          <a:lstStyle/>
          <a:p>
            <a:pPr>
              <a:lnSpc>
                <a:spcPts val="4059"/>
              </a:lnSpc>
            </a:pPr>
            <a:r>
              <a:rPr lang="en-US" sz="2899" dirty="0">
                <a:solidFill>
                  <a:srgbClr val="FFFFFF"/>
                </a:solidFill>
                <a:latin typeface="Averta 1"/>
              </a:rPr>
              <a:t>References form a crucial part of the selection process, and therefore a reference could make the difference to an applicant’s success. </a:t>
            </a:r>
          </a:p>
        </p:txBody>
      </p:sp>
      <p:sp>
        <p:nvSpPr>
          <p:cNvPr id="4" name="TextBox 4"/>
          <p:cNvSpPr txBox="1"/>
          <p:nvPr/>
        </p:nvSpPr>
        <p:spPr>
          <a:xfrm>
            <a:off x="661208" y="631271"/>
            <a:ext cx="14593793" cy="758825"/>
          </a:xfrm>
          <a:prstGeom prst="rect">
            <a:avLst/>
          </a:prstGeom>
        </p:spPr>
        <p:txBody>
          <a:bodyPr lIns="0" tIns="0" rIns="0" bIns="0" rtlCol="0" anchor="t">
            <a:spAutoFit/>
          </a:bodyPr>
          <a:lstStyle/>
          <a:p>
            <a:pPr>
              <a:lnSpc>
                <a:spcPts val="5950"/>
              </a:lnSpc>
            </a:pPr>
            <a:r>
              <a:rPr lang="en-US" sz="5000" dirty="0">
                <a:solidFill>
                  <a:srgbClr val="FBC84F"/>
                </a:solidFill>
                <a:latin typeface="Averta 2 Bold"/>
              </a:rPr>
              <a:t>The reference letters - How can you help?</a:t>
            </a:r>
          </a:p>
        </p:txBody>
      </p:sp>
      <p:sp>
        <p:nvSpPr>
          <p:cNvPr id="5" name="TextBox 5"/>
          <p:cNvSpPr txBox="1"/>
          <p:nvPr/>
        </p:nvSpPr>
        <p:spPr>
          <a:xfrm>
            <a:off x="661208" y="4075085"/>
            <a:ext cx="12747430" cy="4233347"/>
          </a:xfrm>
          <a:prstGeom prst="rect">
            <a:avLst/>
          </a:prstGeom>
        </p:spPr>
        <p:txBody>
          <a:bodyPr lIns="0" tIns="0" rIns="0" bIns="0" rtlCol="0" anchor="t">
            <a:spAutoFit/>
          </a:bodyPr>
          <a:lstStyle/>
          <a:p>
            <a:pPr marL="604518" lvl="1" indent="-302259">
              <a:lnSpc>
                <a:spcPts val="3359"/>
              </a:lnSpc>
              <a:buFont typeface="Arial"/>
              <a:buChar char="•"/>
            </a:pPr>
            <a:r>
              <a:rPr lang="en-US" sz="2799" dirty="0">
                <a:solidFill>
                  <a:srgbClr val="FFFFFF"/>
                </a:solidFill>
                <a:latin typeface="Averta 1"/>
              </a:rPr>
              <a:t>Make sure you understand what’s required from you, read the guidance for referees</a:t>
            </a:r>
          </a:p>
          <a:p>
            <a:pPr>
              <a:lnSpc>
                <a:spcPts val="3359"/>
              </a:lnSpc>
            </a:pPr>
            <a:endParaRPr lang="en-US" sz="2799" dirty="0">
              <a:solidFill>
                <a:srgbClr val="FFFFFF"/>
              </a:solidFill>
              <a:latin typeface="Averta 1"/>
            </a:endParaRPr>
          </a:p>
          <a:p>
            <a:pPr marL="604518" lvl="1" indent="-302259">
              <a:lnSpc>
                <a:spcPts val="3359"/>
              </a:lnSpc>
              <a:buFont typeface="Arial"/>
              <a:buChar char="•"/>
            </a:pPr>
            <a:r>
              <a:rPr lang="en-US" sz="2799" dirty="0">
                <a:solidFill>
                  <a:srgbClr val="FFFFFF"/>
                </a:solidFill>
                <a:latin typeface="Averta 1"/>
              </a:rPr>
              <a:t>You can ask the applicant their CV, transcript, papers they have written in class etc.</a:t>
            </a:r>
          </a:p>
          <a:p>
            <a:pPr>
              <a:lnSpc>
                <a:spcPts val="3359"/>
              </a:lnSpc>
            </a:pPr>
            <a:endParaRPr lang="en-US" sz="2799" dirty="0">
              <a:solidFill>
                <a:srgbClr val="FFFFFF"/>
              </a:solidFill>
              <a:latin typeface="Averta 1"/>
            </a:endParaRPr>
          </a:p>
          <a:p>
            <a:pPr marL="604518" lvl="1" indent="-302259">
              <a:lnSpc>
                <a:spcPts val="3359"/>
              </a:lnSpc>
              <a:buFont typeface="Arial"/>
              <a:buChar char="•"/>
            </a:pPr>
            <a:r>
              <a:rPr lang="en-US" sz="2799" dirty="0">
                <a:solidFill>
                  <a:srgbClr val="FFFFFF"/>
                </a:solidFill>
                <a:latin typeface="Averta 1"/>
              </a:rPr>
              <a:t>Can you speak to both their strengths and weaknesses? </a:t>
            </a:r>
          </a:p>
          <a:p>
            <a:pPr>
              <a:lnSpc>
                <a:spcPts val="3359"/>
              </a:lnSpc>
            </a:pPr>
            <a:endParaRPr lang="en-US" sz="2799" dirty="0">
              <a:solidFill>
                <a:srgbClr val="FFFFFF"/>
              </a:solidFill>
              <a:latin typeface="Averta 1"/>
            </a:endParaRPr>
          </a:p>
          <a:p>
            <a:pPr marL="604518" lvl="1" indent="-302259">
              <a:lnSpc>
                <a:spcPts val="3359"/>
              </a:lnSpc>
              <a:buFont typeface="Arial"/>
              <a:buChar char="•"/>
            </a:pPr>
            <a:r>
              <a:rPr lang="en-US" sz="2799" dirty="0">
                <a:solidFill>
                  <a:srgbClr val="FFFFFF"/>
                </a:solidFill>
                <a:latin typeface="Averta 1"/>
              </a:rPr>
              <a:t>What experiences they had can you speak to that would draw out the best of their qualities and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69511" y="1028700"/>
            <a:ext cx="6915643" cy="1693351"/>
          </a:xfrm>
          <a:custGeom>
            <a:avLst/>
            <a:gdLst/>
            <a:ahLst/>
            <a:cxnLst/>
            <a:rect l="l" t="t" r="r" b="b"/>
            <a:pathLst>
              <a:path w="6915643" h="1693351">
                <a:moveTo>
                  <a:pt x="0" y="0"/>
                </a:moveTo>
                <a:lnTo>
                  <a:pt x="6915643" y="0"/>
                </a:lnTo>
                <a:lnTo>
                  <a:pt x="6915643" y="1693351"/>
                </a:lnTo>
                <a:lnTo>
                  <a:pt x="0" y="1693351"/>
                </a:lnTo>
                <a:lnTo>
                  <a:pt x="0" y="0"/>
                </a:lnTo>
                <a:close/>
              </a:path>
            </a:pathLst>
          </a:custGeom>
          <a:blipFill>
            <a:blip r:embed="rId4"/>
            <a:stretch>
              <a:fillRect l="-6643" t="-18992" r="-6311" b="-21706"/>
            </a:stretch>
          </a:blipFill>
        </p:spPr>
      </p:sp>
      <p:sp>
        <p:nvSpPr>
          <p:cNvPr id="4" name="Freeform 4"/>
          <p:cNvSpPr/>
          <p:nvPr/>
        </p:nvSpPr>
        <p:spPr>
          <a:xfrm flipH="1">
            <a:off x="9769885" y="526963"/>
            <a:ext cx="9615149" cy="11737721"/>
          </a:xfrm>
          <a:custGeom>
            <a:avLst/>
            <a:gdLst/>
            <a:ahLst/>
            <a:cxnLst/>
            <a:rect l="l" t="t" r="r" b="b"/>
            <a:pathLst>
              <a:path w="9615149" h="11737721">
                <a:moveTo>
                  <a:pt x="9615149" y="0"/>
                </a:moveTo>
                <a:lnTo>
                  <a:pt x="0" y="0"/>
                </a:lnTo>
                <a:lnTo>
                  <a:pt x="0" y="11737720"/>
                </a:lnTo>
                <a:lnTo>
                  <a:pt x="9615149" y="11737720"/>
                </a:lnTo>
                <a:lnTo>
                  <a:pt x="9615149" y="0"/>
                </a:lnTo>
                <a:close/>
              </a:path>
            </a:pathLst>
          </a:custGeom>
          <a:blipFill>
            <a:blip r:embed="rId5"/>
            <a:stretch>
              <a:fillRect/>
            </a:stretch>
          </a:blipFill>
        </p:spPr>
      </p:sp>
      <p:sp>
        <p:nvSpPr>
          <p:cNvPr id="5" name="TextBox 5"/>
          <p:cNvSpPr txBox="1"/>
          <p:nvPr/>
        </p:nvSpPr>
        <p:spPr>
          <a:xfrm>
            <a:off x="667441" y="4591375"/>
            <a:ext cx="8139345" cy="1095375"/>
          </a:xfrm>
          <a:prstGeom prst="rect">
            <a:avLst/>
          </a:prstGeom>
        </p:spPr>
        <p:txBody>
          <a:bodyPr lIns="0" tIns="0" rIns="0" bIns="0" rtlCol="0" anchor="t">
            <a:spAutoFit/>
          </a:bodyPr>
          <a:lstStyle/>
          <a:p>
            <a:pPr marL="777240" lvl="1" indent="-388620">
              <a:lnSpc>
                <a:spcPts val="4320"/>
              </a:lnSpc>
              <a:buFont typeface="Arial"/>
              <a:buChar char="•"/>
            </a:pPr>
            <a:r>
              <a:rPr lang="en-US" sz="3600" dirty="0">
                <a:solidFill>
                  <a:srgbClr val="FFFFFF"/>
                </a:solidFill>
                <a:latin typeface="Averta 3"/>
              </a:rPr>
              <a:t>Get in touch with us by emailing </a:t>
            </a:r>
            <a:r>
              <a:rPr lang="en-US" sz="3600" u="sng" dirty="0">
                <a:solidFill>
                  <a:srgbClr val="FFFFFF"/>
                </a:solidFill>
                <a:latin typeface="Averta 3"/>
                <a:hlinkClick r:id="rId6" tooltip="mailto:outreach@rhodeshouse.ox.ac.uk"/>
              </a:rPr>
              <a:t>outreach@rhodeshouse.ox.ac.uk</a:t>
            </a:r>
          </a:p>
        </p:txBody>
      </p:sp>
      <p:sp>
        <p:nvSpPr>
          <p:cNvPr id="6" name="TextBox 6"/>
          <p:cNvSpPr txBox="1"/>
          <p:nvPr/>
        </p:nvSpPr>
        <p:spPr>
          <a:xfrm>
            <a:off x="1069511" y="3323445"/>
            <a:ext cx="2815010" cy="867943"/>
          </a:xfrm>
          <a:prstGeom prst="rect">
            <a:avLst/>
          </a:prstGeom>
        </p:spPr>
        <p:txBody>
          <a:bodyPr lIns="0" tIns="0" rIns="0" bIns="0" rtlCol="0" anchor="t">
            <a:spAutoFit/>
          </a:bodyPr>
          <a:lstStyle/>
          <a:p>
            <a:pPr algn="ctr">
              <a:lnSpc>
                <a:spcPts val="7178"/>
              </a:lnSpc>
              <a:spcBef>
                <a:spcPct val="0"/>
              </a:spcBef>
            </a:pPr>
            <a:r>
              <a:rPr lang="en-US" sz="5240">
                <a:solidFill>
                  <a:srgbClr val="FFFFFF"/>
                </a:solidFill>
                <a:latin typeface="Averta 2 Bold"/>
              </a:rPr>
              <a:t>Contact: </a:t>
            </a:r>
          </a:p>
        </p:txBody>
      </p:sp>
      <p:sp>
        <p:nvSpPr>
          <p:cNvPr id="7" name="TextBox 7"/>
          <p:cNvSpPr txBox="1"/>
          <p:nvPr/>
        </p:nvSpPr>
        <p:spPr>
          <a:xfrm>
            <a:off x="667441" y="6172538"/>
            <a:ext cx="10825800" cy="1638300"/>
          </a:xfrm>
          <a:prstGeom prst="rect">
            <a:avLst/>
          </a:prstGeom>
        </p:spPr>
        <p:txBody>
          <a:bodyPr lIns="0" tIns="0" rIns="0" bIns="0" rtlCol="0" anchor="t">
            <a:spAutoFit/>
          </a:bodyPr>
          <a:lstStyle/>
          <a:p>
            <a:pPr marL="777240" lvl="1" indent="-388620">
              <a:lnSpc>
                <a:spcPts val="4320"/>
              </a:lnSpc>
              <a:buFont typeface="Arial"/>
              <a:buChar char="•"/>
            </a:pPr>
            <a:r>
              <a:rPr lang="en-US" sz="3600">
                <a:solidFill>
                  <a:srgbClr val="FFFFFF"/>
                </a:solidFill>
                <a:latin typeface="Averta 3"/>
              </a:rPr>
              <a:t>Access shareable outreach resources (presentations and flyers) and more information on our </a:t>
            </a:r>
            <a:r>
              <a:rPr lang="en-US" sz="3600" u="sng">
                <a:solidFill>
                  <a:srgbClr val="FFFFFF"/>
                </a:solidFill>
                <a:latin typeface="Averta 3"/>
                <a:hlinkClick r:id="rId7" tooltip="https://www.rhodeshouse.ox.ac.uk"/>
              </a:rPr>
              <a:t>website</a:t>
            </a:r>
          </a:p>
        </p:txBody>
      </p:sp>
      <p:sp>
        <p:nvSpPr>
          <p:cNvPr id="8" name="TextBox 8"/>
          <p:cNvSpPr txBox="1"/>
          <p:nvPr/>
        </p:nvSpPr>
        <p:spPr>
          <a:xfrm>
            <a:off x="667441" y="8296626"/>
            <a:ext cx="9102444" cy="1095375"/>
          </a:xfrm>
          <a:prstGeom prst="rect">
            <a:avLst/>
          </a:prstGeom>
        </p:spPr>
        <p:txBody>
          <a:bodyPr lIns="0" tIns="0" rIns="0" bIns="0" rtlCol="0" anchor="t">
            <a:spAutoFit/>
          </a:bodyPr>
          <a:lstStyle/>
          <a:p>
            <a:pPr marL="777240" lvl="1" indent="-388620">
              <a:lnSpc>
                <a:spcPts val="4320"/>
              </a:lnSpc>
              <a:buFont typeface="Arial"/>
              <a:buChar char="•"/>
            </a:pPr>
            <a:r>
              <a:rPr lang="en-US" sz="3600" dirty="0">
                <a:solidFill>
                  <a:srgbClr val="FFFFFF"/>
                </a:solidFill>
                <a:latin typeface="Averta 3"/>
              </a:rPr>
              <a:t>Follow us on X, Facebook, Instagram and LinkedIn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932940" y="3255379"/>
            <a:ext cx="1250777" cy="1250777"/>
          </a:xfrm>
          <a:custGeom>
            <a:avLst/>
            <a:gdLst/>
            <a:ahLst/>
            <a:cxnLst/>
            <a:rect l="l" t="t" r="r" b="b"/>
            <a:pathLst>
              <a:path w="1250777" h="1250777">
                <a:moveTo>
                  <a:pt x="0" y="0"/>
                </a:moveTo>
                <a:lnTo>
                  <a:pt x="1250777" y="0"/>
                </a:lnTo>
                <a:lnTo>
                  <a:pt x="1250777" y="1250777"/>
                </a:lnTo>
                <a:lnTo>
                  <a:pt x="0" y="1250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3904" y="5046110"/>
            <a:ext cx="1288848" cy="1288848"/>
          </a:xfrm>
          <a:custGeom>
            <a:avLst/>
            <a:gdLst/>
            <a:ahLst/>
            <a:cxnLst/>
            <a:rect l="l" t="t" r="r" b="b"/>
            <a:pathLst>
              <a:path w="1288848" h="1288848">
                <a:moveTo>
                  <a:pt x="0" y="0"/>
                </a:moveTo>
                <a:lnTo>
                  <a:pt x="1288848" y="0"/>
                </a:lnTo>
                <a:lnTo>
                  <a:pt x="1288848" y="1288848"/>
                </a:lnTo>
                <a:lnTo>
                  <a:pt x="0" y="12888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02209" y="6874912"/>
            <a:ext cx="1312239" cy="1312239"/>
          </a:xfrm>
          <a:custGeom>
            <a:avLst/>
            <a:gdLst/>
            <a:ahLst/>
            <a:cxnLst/>
            <a:rect l="l" t="t" r="r" b="b"/>
            <a:pathLst>
              <a:path w="1312239" h="1312239">
                <a:moveTo>
                  <a:pt x="0" y="0"/>
                </a:moveTo>
                <a:lnTo>
                  <a:pt x="1312239" y="0"/>
                </a:lnTo>
                <a:lnTo>
                  <a:pt x="1312239" y="1312239"/>
                </a:lnTo>
                <a:lnTo>
                  <a:pt x="0" y="13122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19803" y="660013"/>
            <a:ext cx="4818998" cy="1080002"/>
          </a:xfrm>
          <a:custGeom>
            <a:avLst/>
            <a:gdLst/>
            <a:ahLst/>
            <a:cxnLst/>
            <a:rect l="l" t="t" r="r" b="b"/>
            <a:pathLst>
              <a:path w="4818998" h="1080002">
                <a:moveTo>
                  <a:pt x="0" y="0"/>
                </a:moveTo>
                <a:lnTo>
                  <a:pt x="4818998" y="0"/>
                </a:lnTo>
                <a:lnTo>
                  <a:pt x="4818998" y="1080002"/>
                </a:lnTo>
                <a:lnTo>
                  <a:pt x="0" y="1080002"/>
                </a:lnTo>
                <a:lnTo>
                  <a:pt x="0" y="0"/>
                </a:lnTo>
                <a:close/>
              </a:path>
            </a:pathLst>
          </a:custGeom>
          <a:blipFill>
            <a:blip r:embed="rId8"/>
            <a:stretch>
              <a:fillRect b="-167"/>
            </a:stretch>
          </a:blipFill>
        </p:spPr>
      </p:sp>
      <p:sp>
        <p:nvSpPr>
          <p:cNvPr id="6" name="TextBox 6"/>
          <p:cNvSpPr txBox="1"/>
          <p:nvPr/>
        </p:nvSpPr>
        <p:spPr>
          <a:xfrm>
            <a:off x="2571423" y="6934200"/>
            <a:ext cx="9418849"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How can you help students to apply?</a:t>
            </a:r>
          </a:p>
        </p:txBody>
      </p:sp>
      <p:sp>
        <p:nvSpPr>
          <p:cNvPr id="7" name="TextBox 7"/>
          <p:cNvSpPr txBox="1"/>
          <p:nvPr/>
        </p:nvSpPr>
        <p:spPr>
          <a:xfrm>
            <a:off x="2571423" y="5077676"/>
            <a:ext cx="1193540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Why encourage your students to apply?</a:t>
            </a:r>
          </a:p>
        </p:txBody>
      </p:sp>
      <p:sp>
        <p:nvSpPr>
          <p:cNvPr id="8" name="Freeform 8"/>
          <p:cNvSpPr/>
          <p:nvPr/>
        </p:nvSpPr>
        <p:spPr>
          <a:xfrm>
            <a:off x="11965812" y="1357848"/>
            <a:ext cx="6922499" cy="9270855"/>
          </a:xfrm>
          <a:custGeom>
            <a:avLst/>
            <a:gdLst/>
            <a:ahLst/>
            <a:cxnLst/>
            <a:rect l="l" t="t" r="r" b="b"/>
            <a:pathLst>
              <a:path w="6922499" h="9270855">
                <a:moveTo>
                  <a:pt x="0" y="0"/>
                </a:moveTo>
                <a:lnTo>
                  <a:pt x="6922499" y="0"/>
                </a:lnTo>
                <a:lnTo>
                  <a:pt x="6922499" y="9270855"/>
                </a:lnTo>
                <a:lnTo>
                  <a:pt x="0" y="9270855"/>
                </a:lnTo>
                <a:lnTo>
                  <a:pt x="0" y="0"/>
                </a:lnTo>
                <a:close/>
              </a:path>
            </a:pathLst>
          </a:custGeom>
          <a:blipFill>
            <a:blip r:embed="rId9"/>
            <a:stretch>
              <a:fillRect l="-961" r="-961"/>
            </a:stretch>
          </a:blipFill>
        </p:spPr>
      </p:sp>
      <p:sp>
        <p:nvSpPr>
          <p:cNvPr id="9" name="Freeform 9"/>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0"/>
            <a:stretch>
              <a:fillRect l="-88" r="-88"/>
            </a:stretch>
          </a:blipFill>
        </p:spPr>
      </p:sp>
      <p:sp>
        <p:nvSpPr>
          <p:cNvPr id="10" name="TextBox 10"/>
          <p:cNvSpPr txBox="1"/>
          <p:nvPr/>
        </p:nvSpPr>
        <p:spPr>
          <a:xfrm>
            <a:off x="2571423" y="3204338"/>
            <a:ext cx="917148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What is the Rhodes Scholarship?</a:t>
            </a:r>
          </a:p>
        </p:txBody>
      </p:sp>
      <p:sp>
        <p:nvSpPr>
          <p:cNvPr id="11" name="TextBox 11"/>
          <p:cNvSpPr txBox="1"/>
          <p:nvPr/>
        </p:nvSpPr>
        <p:spPr>
          <a:xfrm>
            <a:off x="2571423" y="3850106"/>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Basics, History, selection and eligibility criteria</a:t>
            </a:r>
          </a:p>
        </p:txBody>
      </p:sp>
      <p:sp>
        <p:nvSpPr>
          <p:cNvPr id="12" name="TextBox 12"/>
          <p:cNvSpPr txBox="1"/>
          <p:nvPr/>
        </p:nvSpPr>
        <p:spPr>
          <a:xfrm>
            <a:off x="2571423" y="5701112"/>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Benefits, why it is unique and Scholar experience</a:t>
            </a:r>
          </a:p>
        </p:txBody>
      </p:sp>
      <p:sp>
        <p:nvSpPr>
          <p:cNvPr id="13" name="TextBox 13"/>
          <p:cNvSpPr txBox="1"/>
          <p:nvPr/>
        </p:nvSpPr>
        <p:spPr>
          <a:xfrm>
            <a:off x="2571423" y="7579968"/>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What they need, referees requirements etc.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C598"/>
        </a:solidFill>
        <a:effectLst/>
      </p:bgPr>
    </p:bg>
    <p:spTree>
      <p:nvGrpSpPr>
        <p:cNvPr id="1" name=""/>
        <p:cNvGrpSpPr/>
        <p:nvPr/>
      </p:nvGrpSpPr>
      <p:grpSpPr>
        <a:xfrm>
          <a:off x="0" y="0"/>
          <a:ext cx="0" cy="0"/>
          <a:chOff x="0" y="0"/>
          <a:chExt cx="0" cy="0"/>
        </a:xfrm>
      </p:grpSpPr>
      <p:sp>
        <p:nvSpPr>
          <p:cNvPr id="2" name="Freeform 2"/>
          <p:cNvSpPr/>
          <p:nvPr/>
        </p:nvSpPr>
        <p:spPr>
          <a:xfrm>
            <a:off x="-1095641" y="-1480590"/>
            <a:ext cx="19872269" cy="13248179"/>
          </a:xfrm>
          <a:custGeom>
            <a:avLst/>
            <a:gdLst/>
            <a:ahLst/>
            <a:cxnLst/>
            <a:rect l="l" t="t" r="r" b="b"/>
            <a:pathLst>
              <a:path w="19872269" h="13248179">
                <a:moveTo>
                  <a:pt x="0" y="0"/>
                </a:moveTo>
                <a:lnTo>
                  <a:pt x="19872269" y="0"/>
                </a:lnTo>
                <a:lnTo>
                  <a:pt x="19872269" y="13248180"/>
                </a:lnTo>
                <a:lnTo>
                  <a:pt x="0" y="13248180"/>
                </a:lnTo>
                <a:lnTo>
                  <a:pt x="0" y="0"/>
                </a:lnTo>
                <a:close/>
              </a:path>
            </a:pathLst>
          </a:custGeom>
          <a:blipFill>
            <a:blip r:embed="rId2">
              <a:alphaModFix amt="12000"/>
            </a:blip>
            <a:stretch>
              <a:fillRect/>
            </a:stretch>
          </a:blipFill>
        </p:spPr>
      </p:sp>
      <p:sp>
        <p:nvSpPr>
          <p:cNvPr id="3" name="Freeform 3"/>
          <p:cNvSpPr/>
          <p:nvPr/>
        </p:nvSpPr>
        <p:spPr>
          <a:xfrm>
            <a:off x="9765616" y="2086536"/>
            <a:ext cx="9958692" cy="8200464"/>
          </a:xfrm>
          <a:custGeom>
            <a:avLst/>
            <a:gdLst/>
            <a:ahLst/>
            <a:cxnLst/>
            <a:rect l="l" t="t" r="r" b="b"/>
            <a:pathLst>
              <a:path w="9958692" h="8200464">
                <a:moveTo>
                  <a:pt x="0" y="0"/>
                </a:moveTo>
                <a:lnTo>
                  <a:pt x="9958692" y="0"/>
                </a:lnTo>
                <a:lnTo>
                  <a:pt x="9958692" y="8200464"/>
                </a:lnTo>
                <a:lnTo>
                  <a:pt x="0" y="8200464"/>
                </a:lnTo>
                <a:lnTo>
                  <a:pt x="0" y="0"/>
                </a:lnTo>
                <a:close/>
              </a:path>
            </a:pathLst>
          </a:custGeom>
          <a:blipFill>
            <a:blip r:embed="rId3"/>
            <a:stretch>
              <a:fillRect l="-37510" t="-17505" r="-12539" b="-4126"/>
            </a:stretch>
          </a:blipFill>
        </p:spPr>
      </p:sp>
      <p:sp>
        <p:nvSpPr>
          <p:cNvPr id="4" name="TextBox 4"/>
          <p:cNvSpPr txBox="1"/>
          <p:nvPr/>
        </p:nvSpPr>
        <p:spPr>
          <a:xfrm>
            <a:off x="2335646" y="2432378"/>
            <a:ext cx="9785950" cy="4381500"/>
          </a:xfrm>
          <a:prstGeom prst="rect">
            <a:avLst/>
          </a:prstGeom>
        </p:spPr>
        <p:txBody>
          <a:bodyPr lIns="0" tIns="0" rIns="0" bIns="0" rtlCol="0" anchor="t">
            <a:spAutoFit/>
          </a:bodyPr>
          <a:lstStyle/>
          <a:p>
            <a:pPr>
              <a:lnSpc>
                <a:spcPts val="11519"/>
              </a:lnSpc>
            </a:pPr>
            <a:r>
              <a:rPr lang="en-US" sz="9600">
                <a:solidFill>
                  <a:srgbClr val="1226AA"/>
                </a:solidFill>
                <a:latin typeface="Averta 2"/>
              </a:rPr>
              <a:t>What is the Rhodes Scholarship?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grpSp>
        <p:nvGrpSpPr>
          <p:cNvPr id="2" name="Group 2"/>
          <p:cNvGrpSpPr/>
          <p:nvPr/>
        </p:nvGrpSpPr>
        <p:grpSpPr>
          <a:xfrm>
            <a:off x="-12700" y="0"/>
            <a:ext cx="18288001" cy="10287000"/>
            <a:chOff x="0" y="0"/>
            <a:chExt cx="24384001"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sp>
        <p:nvSpPr>
          <p:cNvPr id="4" name="Freeform 4"/>
          <p:cNvSpPr/>
          <p:nvPr/>
        </p:nvSpPr>
        <p:spPr>
          <a:xfrm>
            <a:off x="-2" y="1866899"/>
            <a:ext cx="5855406" cy="8836831"/>
          </a:xfrm>
          <a:custGeom>
            <a:avLst/>
            <a:gdLst/>
            <a:ahLst/>
            <a:cxnLst/>
            <a:rect l="l" t="t" r="r" b="b"/>
            <a:pathLst>
              <a:path w="5855406" h="8836831">
                <a:moveTo>
                  <a:pt x="0" y="0"/>
                </a:moveTo>
                <a:lnTo>
                  <a:pt x="5855406" y="0"/>
                </a:lnTo>
                <a:lnTo>
                  <a:pt x="5855406" y="8836831"/>
                </a:lnTo>
                <a:lnTo>
                  <a:pt x="0" y="8836831"/>
                </a:lnTo>
                <a:lnTo>
                  <a:pt x="0" y="0"/>
                </a:lnTo>
                <a:close/>
              </a:path>
            </a:pathLst>
          </a:custGeom>
          <a:blipFill>
            <a:blip r:embed="rId2"/>
            <a:stretch>
              <a:fillRect l="-1163" t="-1765" r="-1349"/>
            </a:stretch>
          </a:blipFill>
        </p:spPr>
      </p:sp>
      <p:sp>
        <p:nvSpPr>
          <p:cNvPr id="5" name="TextBox 5"/>
          <p:cNvSpPr txBox="1"/>
          <p:nvPr/>
        </p:nvSpPr>
        <p:spPr>
          <a:xfrm>
            <a:off x="2201018" y="2317088"/>
            <a:ext cx="15096381" cy="1661795"/>
          </a:xfrm>
          <a:prstGeom prst="rect">
            <a:avLst/>
          </a:prstGeom>
        </p:spPr>
        <p:txBody>
          <a:bodyPr lIns="0" tIns="0" rIns="0" bIns="0" rtlCol="0" anchor="t">
            <a:spAutoFit/>
          </a:bodyPr>
          <a:lstStyle/>
          <a:p>
            <a:pPr algn="r">
              <a:lnSpc>
                <a:spcPts val="4480"/>
              </a:lnSpc>
            </a:pPr>
            <a:r>
              <a:rPr lang="en-US" sz="3200">
                <a:solidFill>
                  <a:srgbClr val="000000"/>
                </a:solidFill>
                <a:latin typeface="Averta 1"/>
              </a:rPr>
              <a:t>The Rhodes Scholarship was established through the Will of Cecil John Rhodes in 1902. Over a hundred years later, the Rhodes Scholarships are the oldest and perhaps most prestigious international scholarship programme in the world.</a:t>
            </a:r>
          </a:p>
        </p:txBody>
      </p:sp>
      <p:sp>
        <p:nvSpPr>
          <p:cNvPr id="6" name="TextBox 6"/>
          <p:cNvSpPr txBox="1"/>
          <p:nvPr/>
        </p:nvSpPr>
        <p:spPr>
          <a:xfrm>
            <a:off x="6414733" y="7392868"/>
            <a:ext cx="10882667"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rPr>
              <a:t>And the qualities sought in a Rhodes Scholar - intellectual distinction combined with concern for others, energy to lead, and a focus on public service - remain as compelling as they were over a century ago.</a:t>
            </a:r>
          </a:p>
        </p:txBody>
      </p:sp>
      <p:sp>
        <p:nvSpPr>
          <p:cNvPr id="7" name="TextBox 7"/>
          <p:cNvSpPr txBox="1"/>
          <p:nvPr/>
        </p:nvSpPr>
        <p:spPr>
          <a:xfrm>
            <a:off x="991496" y="600075"/>
            <a:ext cx="12114904"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rPr>
              <a:t>What is the Rhodes Scholarship?</a:t>
            </a:r>
          </a:p>
        </p:txBody>
      </p:sp>
      <p:sp>
        <p:nvSpPr>
          <p:cNvPr id="8" name="TextBox 8"/>
          <p:cNvSpPr txBox="1"/>
          <p:nvPr/>
        </p:nvSpPr>
        <p:spPr>
          <a:xfrm>
            <a:off x="5855404" y="4569433"/>
            <a:ext cx="11441995"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rPr>
              <a:t>Our reputation as the world's most distinguished academic scholarship rests not on the controversial life of our founder Cecil Rhodes, but on the enormous contributions our Scholars have made to the world. </a:t>
            </a:r>
          </a:p>
        </p:txBody>
      </p:sp>
      <p:sp>
        <p:nvSpPr>
          <p:cNvPr id="9" name="Freeform 9"/>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sp>
        <p:nvSpPr>
          <p:cNvPr id="2" name="Freeform 2"/>
          <p:cNvSpPr/>
          <p:nvPr/>
        </p:nvSpPr>
        <p:spPr>
          <a:xfrm>
            <a:off x="-322362" y="-1178518"/>
            <a:ext cx="18932724" cy="18932724"/>
          </a:xfrm>
          <a:custGeom>
            <a:avLst/>
            <a:gdLst/>
            <a:ahLst/>
            <a:cxnLst/>
            <a:rect l="l" t="t" r="r" b="b"/>
            <a:pathLst>
              <a:path w="18932724" h="18932724">
                <a:moveTo>
                  <a:pt x="0" y="0"/>
                </a:moveTo>
                <a:lnTo>
                  <a:pt x="18932724" y="0"/>
                </a:lnTo>
                <a:lnTo>
                  <a:pt x="18932724" y="18932724"/>
                </a:lnTo>
                <a:lnTo>
                  <a:pt x="0" y="18932724"/>
                </a:lnTo>
                <a:lnTo>
                  <a:pt x="0" y="0"/>
                </a:lnTo>
                <a:close/>
              </a:path>
            </a:pathLst>
          </a:custGeom>
          <a:blipFill>
            <a:blip r:embed="rId2">
              <a:alphaModFix amt="9999"/>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48854" y="484544"/>
            <a:ext cx="11227568" cy="9802456"/>
          </a:xfrm>
          <a:custGeom>
            <a:avLst/>
            <a:gdLst/>
            <a:ahLst/>
            <a:cxnLst/>
            <a:rect l="l" t="t" r="r" b="b"/>
            <a:pathLst>
              <a:path w="11227568" h="9802456">
                <a:moveTo>
                  <a:pt x="0" y="0"/>
                </a:moveTo>
                <a:lnTo>
                  <a:pt x="11227568" y="0"/>
                </a:lnTo>
                <a:lnTo>
                  <a:pt x="11227568" y="9802456"/>
                </a:lnTo>
                <a:lnTo>
                  <a:pt x="0" y="9802456"/>
                </a:lnTo>
                <a:lnTo>
                  <a:pt x="0" y="0"/>
                </a:lnTo>
                <a:close/>
              </a:path>
            </a:pathLst>
          </a:custGeom>
          <a:blipFill>
            <a:blip r:embed="rId4"/>
            <a:stretch>
              <a:fillRect/>
            </a:stretch>
          </a:blipFill>
        </p:spPr>
      </p:sp>
      <p:sp>
        <p:nvSpPr>
          <p:cNvPr id="5" name="TextBox 5"/>
          <p:cNvSpPr txBox="1"/>
          <p:nvPr/>
        </p:nvSpPr>
        <p:spPr>
          <a:xfrm>
            <a:off x="683886" y="2681605"/>
            <a:ext cx="10745033" cy="6710045"/>
          </a:xfrm>
          <a:prstGeom prst="rect">
            <a:avLst/>
          </a:prstGeom>
        </p:spPr>
        <p:txBody>
          <a:bodyPr lIns="0" tIns="0" rIns="0" bIns="0" rtlCol="0" anchor="t">
            <a:spAutoFit/>
          </a:bodyPr>
          <a:lstStyle/>
          <a:p>
            <a:pPr marL="690877" lvl="1" indent="-345439">
              <a:lnSpc>
                <a:spcPts val="4479"/>
              </a:lnSpc>
              <a:buFont typeface="Arial"/>
              <a:buChar char="•"/>
            </a:pPr>
            <a:r>
              <a:rPr lang="en-US" sz="3199">
                <a:solidFill>
                  <a:srgbClr val="FFFFFF"/>
                </a:solidFill>
                <a:latin typeface="Averta 1"/>
              </a:rPr>
              <a:t>The Rhodes Scholarship is a fully funded, full time, postgraduate award which enables talented young people from around the world to study at the University of Oxford.</a:t>
            </a:r>
          </a:p>
          <a:p>
            <a:pPr>
              <a:lnSpc>
                <a:spcPts val="2239"/>
              </a:lnSpc>
            </a:pPr>
            <a:endParaRPr lang="en-US" sz="3199">
              <a:solidFill>
                <a:srgbClr val="FFFFFF"/>
              </a:solidFill>
              <a:latin typeface="Averta 1"/>
            </a:endParaRPr>
          </a:p>
          <a:p>
            <a:pPr marL="690877" lvl="1" indent="-345439">
              <a:lnSpc>
                <a:spcPts val="4479"/>
              </a:lnSpc>
              <a:buFont typeface="Arial"/>
              <a:buChar char="•"/>
            </a:pPr>
            <a:r>
              <a:rPr lang="en-US" sz="3199">
                <a:solidFill>
                  <a:srgbClr val="FFFFFF"/>
                </a:solidFill>
                <a:latin typeface="Averta 1"/>
              </a:rPr>
              <a:t>Applying for the Scholarship is a challenge, and it is an experience which has helped generations of young people to succeed. We encourage applications from talented students everywhere. </a:t>
            </a:r>
          </a:p>
          <a:p>
            <a:pPr>
              <a:lnSpc>
                <a:spcPts val="2239"/>
              </a:lnSpc>
            </a:pPr>
            <a:endParaRPr lang="en-US" sz="3199">
              <a:solidFill>
                <a:srgbClr val="FFFFFF"/>
              </a:solidFill>
              <a:latin typeface="Averta 1"/>
            </a:endParaRPr>
          </a:p>
          <a:p>
            <a:pPr marL="690877" lvl="1" indent="-345439">
              <a:lnSpc>
                <a:spcPts val="4479"/>
              </a:lnSpc>
              <a:buFont typeface="Arial"/>
              <a:buChar char="•"/>
            </a:pPr>
            <a:r>
              <a:rPr lang="en-US" sz="3199">
                <a:solidFill>
                  <a:srgbClr val="FFFFFF"/>
                </a:solidFill>
                <a:latin typeface="Averta 1"/>
              </a:rPr>
              <a:t>Rhodes Scholars come to the UK for two or more years and can apply to study most full-time postgraduate courses offered by Oxford University.</a:t>
            </a:r>
          </a:p>
        </p:txBody>
      </p:sp>
      <p:sp>
        <p:nvSpPr>
          <p:cNvPr id="6" name="TextBox 6"/>
          <p:cNvSpPr txBox="1"/>
          <p:nvPr/>
        </p:nvSpPr>
        <p:spPr>
          <a:xfrm>
            <a:off x="1028700" y="889648"/>
            <a:ext cx="15746093" cy="970153"/>
          </a:xfrm>
          <a:prstGeom prst="rect">
            <a:avLst/>
          </a:prstGeom>
        </p:spPr>
        <p:txBody>
          <a:bodyPr lIns="0" tIns="0" rIns="0" bIns="0" rtlCol="0" anchor="t">
            <a:spAutoFit/>
          </a:bodyPr>
          <a:lstStyle/>
          <a:p>
            <a:pPr>
              <a:lnSpc>
                <a:spcPts val="7615"/>
              </a:lnSpc>
            </a:pPr>
            <a:r>
              <a:rPr lang="en-US" sz="6399">
                <a:solidFill>
                  <a:srgbClr val="C7C82F"/>
                </a:solidFill>
                <a:latin typeface="Averta 2 Bold"/>
              </a:rPr>
              <a:t>What is the Rhodes Scholarship?</a:t>
            </a:r>
          </a:p>
        </p:txBody>
      </p:sp>
      <p:sp>
        <p:nvSpPr>
          <p:cNvPr id="7" name="Freeform 4"/>
          <p:cNvSpPr/>
          <p:nvPr/>
        </p:nvSpPr>
        <p:spPr>
          <a:xfrm>
            <a:off x="11798219" y="7422988"/>
            <a:ext cx="2159456" cy="2163274"/>
          </a:xfrm>
          <a:custGeom>
            <a:avLst/>
            <a:gdLst/>
            <a:ahLst/>
            <a:cxnLst/>
            <a:rect l="l" t="t" r="r" b="b"/>
            <a:pathLst>
              <a:path w="2159456" h="2163274">
                <a:moveTo>
                  <a:pt x="0" y="0"/>
                </a:moveTo>
                <a:lnTo>
                  <a:pt x="2159456" y="0"/>
                </a:lnTo>
                <a:lnTo>
                  <a:pt x="2159456" y="2163275"/>
                </a:lnTo>
                <a:lnTo>
                  <a:pt x="0" y="2163275"/>
                </a:lnTo>
                <a:lnTo>
                  <a:pt x="0" y="0"/>
                </a:lnTo>
                <a:close/>
              </a:path>
            </a:pathLst>
          </a:custGeom>
          <a:blipFill>
            <a:blip r:embed="rId5"/>
            <a:stretch>
              <a:fillRect r="-208126"/>
            </a:stretch>
          </a:blipFill>
          <a:ln w="38100" cap="sq">
            <a:solidFill>
              <a:srgbClr val="FFFFFF"/>
            </a:solidFill>
            <a:prstDash val="solid"/>
            <a:miter/>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770696" y="-1155113"/>
            <a:ext cx="19841932" cy="19841932"/>
          </a:xfrm>
          <a:custGeom>
            <a:avLst/>
            <a:gdLst/>
            <a:ahLst/>
            <a:cxnLst/>
            <a:rect l="l" t="t" r="r" b="b"/>
            <a:pathLst>
              <a:path w="19841932" h="19841932">
                <a:moveTo>
                  <a:pt x="0" y="0"/>
                </a:moveTo>
                <a:lnTo>
                  <a:pt x="19841932" y="0"/>
                </a:lnTo>
                <a:lnTo>
                  <a:pt x="19841932" y="19841932"/>
                </a:lnTo>
                <a:lnTo>
                  <a:pt x="0" y="19841932"/>
                </a:lnTo>
                <a:lnTo>
                  <a:pt x="0" y="0"/>
                </a:lnTo>
                <a:close/>
              </a:path>
            </a:pathLst>
          </a:custGeom>
          <a:blipFill>
            <a:blip r:embed="rId2">
              <a:alphaModFix amt="4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695408" y="514867"/>
            <a:ext cx="10164982" cy="9772133"/>
          </a:xfrm>
          <a:custGeom>
            <a:avLst/>
            <a:gdLst/>
            <a:ahLst/>
            <a:cxnLst/>
            <a:rect l="l" t="t" r="r" b="b"/>
            <a:pathLst>
              <a:path w="10164982" h="9772133">
                <a:moveTo>
                  <a:pt x="0" y="0"/>
                </a:moveTo>
                <a:lnTo>
                  <a:pt x="10164982" y="0"/>
                </a:lnTo>
                <a:lnTo>
                  <a:pt x="10164982" y="9772133"/>
                </a:lnTo>
                <a:lnTo>
                  <a:pt x="0" y="9772133"/>
                </a:lnTo>
                <a:lnTo>
                  <a:pt x="0" y="0"/>
                </a:lnTo>
                <a:close/>
              </a:path>
            </a:pathLst>
          </a:custGeom>
          <a:blipFill>
            <a:blip r:embed="rId4"/>
            <a:stretch>
              <a:fillRect/>
            </a:stretch>
          </a:blipFill>
        </p:spPr>
      </p:sp>
      <p:sp>
        <p:nvSpPr>
          <p:cNvPr id="4" name="TextBox 4"/>
          <p:cNvSpPr txBox="1"/>
          <p:nvPr/>
        </p:nvSpPr>
        <p:spPr>
          <a:xfrm>
            <a:off x="1028700" y="2553828"/>
            <a:ext cx="11671043" cy="7073900"/>
          </a:xfrm>
          <a:prstGeom prst="rect">
            <a:avLst/>
          </a:prstGeom>
        </p:spPr>
        <p:txBody>
          <a:bodyPr lIns="0" tIns="0" rIns="0" bIns="0" rtlCol="0" anchor="t">
            <a:spAutoFit/>
          </a:bodyPr>
          <a:lstStyle/>
          <a:p>
            <a:pPr>
              <a:lnSpc>
                <a:spcPts val="4479"/>
              </a:lnSpc>
            </a:pPr>
            <a:r>
              <a:rPr lang="en-US" sz="3199">
                <a:solidFill>
                  <a:srgbClr val="FFFFFF"/>
                </a:solidFill>
                <a:latin typeface="Averta 2"/>
              </a:rPr>
              <a:t>We are looking for young people of outstanding intellect, character, leadership, and commitment to service. </a:t>
            </a:r>
          </a:p>
          <a:p>
            <a:pPr>
              <a:lnSpc>
                <a:spcPts val="3919"/>
              </a:lnSpc>
            </a:pPr>
            <a:endParaRPr lang="en-US" sz="3199">
              <a:solidFill>
                <a:srgbClr val="FFFFFF"/>
              </a:solidFill>
              <a:latin typeface="Averta 2"/>
            </a:endParaRPr>
          </a:p>
          <a:p>
            <a:pPr>
              <a:lnSpc>
                <a:spcPts val="3919"/>
              </a:lnSpc>
            </a:pPr>
            <a:r>
              <a:rPr lang="en-US" sz="2799">
                <a:solidFill>
                  <a:srgbClr val="FFFFFF"/>
                </a:solidFill>
                <a:latin typeface="Averta 1"/>
              </a:rPr>
              <a:t>The criteria which were laid out in the Founder’s Will, and have remained largely unchanged since 1902, still guide us today:</a:t>
            </a:r>
          </a:p>
          <a:p>
            <a:pPr>
              <a:lnSpc>
                <a:spcPts val="1679"/>
              </a:lnSpc>
            </a:pPr>
            <a:endParaRPr lang="en-US" sz="2799">
              <a:solidFill>
                <a:srgbClr val="FFFFFF"/>
              </a:solidFill>
              <a:latin typeface="Averta 1"/>
            </a:endParaRPr>
          </a:p>
          <a:p>
            <a:pPr marL="604519" lvl="1" indent="-302259">
              <a:lnSpc>
                <a:spcPts val="3919"/>
              </a:lnSpc>
              <a:buFont typeface="Arial"/>
              <a:buChar char="•"/>
            </a:pPr>
            <a:r>
              <a:rPr lang="en-US" sz="2799">
                <a:solidFill>
                  <a:srgbClr val="FFFFFF"/>
                </a:solidFill>
                <a:latin typeface="Averta 1"/>
              </a:rPr>
              <a:t>literary and scholastic attainments (academic excellence);</a:t>
            </a:r>
          </a:p>
          <a:p>
            <a:pPr>
              <a:lnSpc>
                <a:spcPts val="839"/>
              </a:lnSpc>
            </a:pPr>
            <a:endParaRPr lang="en-US" sz="2799">
              <a:solidFill>
                <a:srgbClr val="FFFFFF"/>
              </a:solidFill>
              <a:latin typeface="Averta 1"/>
            </a:endParaRPr>
          </a:p>
          <a:p>
            <a:pPr marL="604519" lvl="1" indent="-302259">
              <a:lnSpc>
                <a:spcPts val="3919"/>
              </a:lnSpc>
              <a:buFont typeface="Arial"/>
              <a:buChar char="•"/>
            </a:pPr>
            <a:r>
              <a:rPr lang="en-US" sz="2799">
                <a:solidFill>
                  <a:srgbClr val="FFFFFF"/>
                </a:solidFill>
                <a:latin typeface="Averta 1"/>
              </a:rPr>
              <a:t>energy to use one's talents to the full (as demonstrated by mastery in areas such as sports, music, debate, dance, theatre, and artistic pursuits, particularly where teamwork is involved);</a:t>
            </a:r>
          </a:p>
          <a:p>
            <a:pPr>
              <a:lnSpc>
                <a:spcPts val="839"/>
              </a:lnSpc>
            </a:pPr>
            <a:endParaRPr lang="en-US" sz="2799">
              <a:solidFill>
                <a:srgbClr val="FFFFFF"/>
              </a:solidFill>
              <a:latin typeface="Averta 1"/>
            </a:endParaRPr>
          </a:p>
          <a:p>
            <a:pPr marL="604519" lvl="1" indent="-302259">
              <a:lnSpc>
                <a:spcPts val="3919"/>
              </a:lnSpc>
              <a:buFont typeface="Arial"/>
              <a:buChar char="•"/>
            </a:pPr>
            <a:r>
              <a:rPr lang="en-US" sz="2799">
                <a:solidFill>
                  <a:srgbClr val="FFFFFF"/>
                </a:solidFill>
                <a:latin typeface="Averta 1"/>
              </a:rPr>
              <a:t>truth, courage, devotion to duty, sympathy for and protection of the weak, kindliness, unselfishness and fellowship;</a:t>
            </a:r>
          </a:p>
          <a:p>
            <a:pPr>
              <a:lnSpc>
                <a:spcPts val="839"/>
              </a:lnSpc>
            </a:pPr>
            <a:endParaRPr lang="en-US" sz="2799">
              <a:solidFill>
                <a:srgbClr val="FFFFFF"/>
              </a:solidFill>
              <a:latin typeface="Averta 1"/>
            </a:endParaRPr>
          </a:p>
          <a:p>
            <a:pPr marL="604519" lvl="1" indent="-302259">
              <a:lnSpc>
                <a:spcPts val="3919"/>
              </a:lnSpc>
              <a:buFont typeface="Arial"/>
              <a:buChar char="•"/>
            </a:pPr>
            <a:r>
              <a:rPr lang="en-US" sz="2799">
                <a:solidFill>
                  <a:srgbClr val="FFFFFF"/>
                </a:solidFill>
                <a:latin typeface="Averta 1"/>
              </a:rPr>
              <a:t>moral force of character and instincts to lead, and to take an interest in one's fellow beings.</a:t>
            </a:r>
          </a:p>
        </p:txBody>
      </p:sp>
      <p:sp>
        <p:nvSpPr>
          <p:cNvPr id="5" name="TextBox 5"/>
          <p:cNvSpPr txBox="1"/>
          <p:nvPr/>
        </p:nvSpPr>
        <p:spPr>
          <a:xfrm>
            <a:off x="1028700" y="872267"/>
            <a:ext cx="14516157" cy="970153"/>
          </a:xfrm>
          <a:prstGeom prst="rect">
            <a:avLst/>
          </a:prstGeom>
        </p:spPr>
        <p:txBody>
          <a:bodyPr lIns="0" tIns="0" rIns="0" bIns="0" rtlCol="0" anchor="t">
            <a:spAutoFit/>
          </a:bodyPr>
          <a:lstStyle/>
          <a:p>
            <a:pPr>
              <a:lnSpc>
                <a:spcPts val="7615"/>
              </a:lnSpc>
            </a:pPr>
            <a:r>
              <a:rPr lang="en-US" sz="6399">
                <a:solidFill>
                  <a:srgbClr val="FBC84F"/>
                </a:solidFill>
                <a:latin typeface="Averta 2 Bold"/>
              </a:rPr>
              <a:t>What are the Selection Criteria?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A7DF"/>
        </a:solidFill>
        <a:effectLst/>
      </p:bgPr>
    </p:bg>
    <p:spTree>
      <p:nvGrpSpPr>
        <p:cNvPr id="1" name=""/>
        <p:cNvGrpSpPr/>
        <p:nvPr/>
      </p:nvGrpSpPr>
      <p:grpSpPr>
        <a:xfrm>
          <a:off x="0" y="0"/>
          <a:ext cx="0" cy="0"/>
          <a:chOff x="0" y="0"/>
          <a:chExt cx="0" cy="0"/>
        </a:xfrm>
      </p:grpSpPr>
      <p:sp>
        <p:nvSpPr>
          <p:cNvPr id="2" name="Freeform 2"/>
          <p:cNvSpPr/>
          <p:nvPr/>
        </p:nvSpPr>
        <p:spPr>
          <a:xfrm>
            <a:off x="-77009" y="-1790641"/>
            <a:ext cx="18442018" cy="18442018"/>
          </a:xfrm>
          <a:custGeom>
            <a:avLst/>
            <a:gdLst/>
            <a:ahLst/>
            <a:cxnLst/>
            <a:rect l="l" t="t" r="r" b="b"/>
            <a:pathLst>
              <a:path w="18442018" h="18442018">
                <a:moveTo>
                  <a:pt x="0" y="0"/>
                </a:moveTo>
                <a:lnTo>
                  <a:pt x="18442018" y="0"/>
                </a:lnTo>
                <a:lnTo>
                  <a:pt x="18442018" y="18442018"/>
                </a:lnTo>
                <a:lnTo>
                  <a:pt x="0" y="18442018"/>
                </a:lnTo>
                <a:lnTo>
                  <a:pt x="0" y="0"/>
                </a:lnTo>
                <a:close/>
              </a:path>
            </a:pathLst>
          </a:custGeom>
          <a:blipFill>
            <a:blip r:embed="rId2">
              <a:alphaModFix amt="7999"/>
            </a:blip>
            <a:stretch>
              <a:fillRect/>
            </a:stretch>
          </a:blipFill>
        </p:spPr>
      </p:sp>
      <p:sp>
        <p:nvSpPr>
          <p:cNvPr id="3" name="Freeform 3"/>
          <p:cNvSpPr/>
          <p:nvPr/>
        </p:nvSpPr>
        <p:spPr>
          <a:xfrm flipH="1">
            <a:off x="9704875" y="1347648"/>
            <a:ext cx="14166668" cy="9802662"/>
          </a:xfrm>
          <a:custGeom>
            <a:avLst/>
            <a:gdLst/>
            <a:ahLst/>
            <a:cxnLst/>
            <a:rect l="l" t="t" r="r" b="b"/>
            <a:pathLst>
              <a:path w="14166668" h="9802662">
                <a:moveTo>
                  <a:pt x="14166668" y="0"/>
                </a:moveTo>
                <a:lnTo>
                  <a:pt x="0" y="0"/>
                </a:lnTo>
                <a:lnTo>
                  <a:pt x="0" y="9802662"/>
                </a:lnTo>
                <a:lnTo>
                  <a:pt x="14166668" y="9802662"/>
                </a:lnTo>
                <a:lnTo>
                  <a:pt x="14166668" y="0"/>
                </a:lnTo>
                <a:close/>
              </a:path>
            </a:pathLst>
          </a:custGeom>
          <a:blipFill>
            <a:blip r:embed="rId3"/>
            <a:stretch>
              <a:fillRect/>
            </a:stretch>
          </a:blipFill>
        </p:spPr>
      </p:sp>
      <p:sp>
        <p:nvSpPr>
          <p:cNvPr id="4" name="TextBox 4"/>
          <p:cNvSpPr txBox="1"/>
          <p:nvPr/>
        </p:nvSpPr>
        <p:spPr>
          <a:xfrm>
            <a:off x="2314927" y="2424242"/>
            <a:ext cx="9785950" cy="4381500"/>
          </a:xfrm>
          <a:prstGeom prst="rect">
            <a:avLst/>
          </a:prstGeom>
        </p:spPr>
        <p:txBody>
          <a:bodyPr lIns="0" tIns="0" rIns="0" bIns="0" rtlCol="0" anchor="t">
            <a:spAutoFit/>
          </a:bodyPr>
          <a:lstStyle/>
          <a:p>
            <a:pPr>
              <a:lnSpc>
                <a:spcPts val="11519"/>
              </a:lnSpc>
            </a:pPr>
            <a:r>
              <a:rPr lang="en-US" sz="9600">
                <a:solidFill>
                  <a:srgbClr val="FFFFFF"/>
                </a:solidFill>
                <a:latin typeface="Averta 2"/>
              </a:rPr>
              <a:t>Why encourage students to apply?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71057" y="-2692108"/>
            <a:ext cx="18359057" cy="18359057"/>
          </a:xfrm>
          <a:custGeom>
            <a:avLst/>
            <a:gdLst/>
            <a:ahLst/>
            <a:cxnLst/>
            <a:rect l="l" t="t" r="r" b="b"/>
            <a:pathLst>
              <a:path w="18359057" h="18359057">
                <a:moveTo>
                  <a:pt x="0" y="0"/>
                </a:moveTo>
                <a:lnTo>
                  <a:pt x="18359057" y="0"/>
                </a:lnTo>
                <a:lnTo>
                  <a:pt x="18359057" y="18359057"/>
                </a:lnTo>
                <a:lnTo>
                  <a:pt x="0" y="18359057"/>
                </a:lnTo>
                <a:lnTo>
                  <a:pt x="0" y="0"/>
                </a:lnTo>
                <a:close/>
              </a:path>
            </a:pathLst>
          </a:custGeom>
          <a:blipFill>
            <a:blip r:embed="rId2">
              <a:alphaModFix amt="6000"/>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1700033"/>
            <a:ext cx="12650887" cy="9148406"/>
          </a:xfrm>
          <a:custGeom>
            <a:avLst/>
            <a:gdLst/>
            <a:ahLst/>
            <a:cxnLst/>
            <a:rect l="l" t="t" r="r" b="b"/>
            <a:pathLst>
              <a:path w="12650887" h="9148406">
                <a:moveTo>
                  <a:pt x="12650887" y="0"/>
                </a:moveTo>
                <a:lnTo>
                  <a:pt x="0" y="0"/>
                </a:lnTo>
                <a:lnTo>
                  <a:pt x="0" y="9148407"/>
                </a:lnTo>
                <a:lnTo>
                  <a:pt x="12650887" y="9148407"/>
                </a:lnTo>
                <a:lnTo>
                  <a:pt x="12650887" y="0"/>
                </a:lnTo>
                <a:close/>
              </a:path>
            </a:pathLst>
          </a:custGeom>
          <a:blipFill>
            <a:blip r:embed="rId4"/>
            <a:stretch>
              <a:fillRect/>
            </a:stretch>
          </a:blipFill>
        </p:spPr>
      </p:sp>
      <p:sp>
        <p:nvSpPr>
          <p:cNvPr id="4" name="TextBox 4"/>
          <p:cNvSpPr txBox="1"/>
          <p:nvPr/>
        </p:nvSpPr>
        <p:spPr>
          <a:xfrm>
            <a:off x="1028700" y="868932"/>
            <a:ext cx="15115029" cy="970153"/>
          </a:xfrm>
          <a:prstGeom prst="rect">
            <a:avLst/>
          </a:prstGeom>
        </p:spPr>
        <p:txBody>
          <a:bodyPr lIns="0" tIns="0" rIns="0" bIns="0" rtlCol="0" anchor="t">
            <a:spAutoFit/>
          </a:bodyPr>
          <a:lstStyle/>
          <a:p>
            <a:pPr>
              <a:lnSpc>
                <a:spcPts val="7615"/>
              </a:lnSpc>
            </a:pPr>
            <a:r>
              <a:rPr lang="en-US" sz="6399">
                <a:solidFill>
                  <a:srgbClr val="FDC35C"/>
                </a:solidFill>
                <a:latin typeface="Averta 2 Bold"/>
              </a:rPr>
              <a:t>Benefits of Encouraging Applications</a:t>
            </a:r>
          </a:p>
        </p:txBody>
      </p:sp>
      <p:grpSp>
        <p:nvGrpSpPr>
          <p:cNvPr id="5" name="Group 5"/>
          <p:cNvGrpSpPr/>
          <p:nvPr/>
        </p:nvGrpSpPr>
        <p:grpSpPr>
          <a:xfrm>
            <a:off x="706873" y="2380073"/>
            <a:ext cx="10312095" cy="2131187"/>
            <a:chOff x="0" y="0"/>
            <a:chExt cx="13749459" cy="2841583"/>
          </a:xfrm>
        </p:grpSpPr>
        <p:sp>
          <p:nvSpPr>
            <p:cNvPr id="6" name="TextBox 6"/>
            <p:cNvSpPr txBox="1"/>
            <p:nvPr/>
          </p:nvSpPr>
          <p:spPr>
            <a:xfrm>
              <a:off x="814723" y="601641"/>
              <a:ext cx="12934737" cy="2239941"/>
            </a:xfrm>
            <a:prstGeom prst="rect">
              <a:avLst/>
            </a:prstGeom>
          </p:spPr>
          <p:txBody>
            <a:bodyPr lIns="0" tIns="0" rIns="0" bIns="0" rtlCol="0" anchor="t">
              <a:spAutoFit/>
            </a:bodyPr>
            <a:lstStyle/>
            <a:p>
              <a:pPr>
                <a:lnSpc>
                  <a:spcPts val="3331"/>
                </a:lnSpc>
              </a:pPr>
              <a:r>
                <a:rPr lang="en-US" sz="2799">
                  <a:solidFill>
                    <a:srgbClr val="FFFFFF"/>
                  </a:solidFill>
                  <a:latin typeface="Averta 1"/>
                </a:rPr>
                <a:t>Studying abroad on the Rhodes Scholarship at Oxford University will give your students different perspectives and many opportunities to learn in one of the world’s most cutting-edge academic environments. </a:t>
              </a:r>
            </a:p>
          </p:txBody>
        </p:sp>
        <p:sp>
          <p:nvSpPr>
            <p:cNvPr id="7" name="TextBox 7"/>
            <p:cNvSpPr txBox="1"/>
            <p:nvPr/>
          </p:nvSpPr>
          <p:spPr>
            <a:xfrm>
              <a:off x="0" y="9525"/>
              <a:ext cx="7725866" cy="554016"/>
            </a:xfrm>
            <a:prstGeom prst="rect">
              <a:avLst/>
            </a:prstGeom>
          </p:spPr>
          <p:txBody>
            <a:bodyPr lIns="0" tIns="0" rIns="0" bIns="0" rtlCol="0" anchor="t">
              <a:spAutoFit/>
            </a:bodyPr>
            <a:lstStyle/>
            <a:p>
              <a:pPr marL="604519" lvl="1" indent="-302260">
                <a:lnSpc>
                  <a:spcPts val="3331"/>
                </a:lnSpc>
                <a:buFont typeface="Arial"/>
                <a:buChar char="•"/>
              </a:pPr>
              <a:r>
                <a:rPr lang="en-US" sz="2799">
                  <a:solidFill>
                    <a:srgbClr val="FFFFFF"/>
                  </a:solidFill>
                  <a:latin typeface="Averta 2 Bold"/>
                </a:rPr>
                <a:t>Broadening Student's Horizons: </a:t>
              </a:r>
            </a:p>
          </p:txBody>
        </p:sp>
      </p:grpSp>
      <p:sp>
        <p:nvSpPr>
          <p:cNvPr id="8" name="TextBox 8"/>
          <p:cNvSpPr txBox="1"/>
          <p:nvPr/>
        </p:nvSpPr>
        <p:spPr>
          <a:xfrm>
            <a:off x="1325611" y="5505416"/>
            <a:ext cx="8589318" cy="1679956"/>
          </a:xfrm>
          <a:prstGeom prst="rect">
            <a:avLst/>
          </a:prstGeom>
        </p:spPr>
        <p:txBody>
          <a:bodyPr lIns="0" tIns="0" rIns="0" bIns="0" rtlCol="0" anchor="t">
            <a:spAutoFit/>
          </a:bodyPr>
          <a:lstStyle/>
          <a:p>
            <a:pPr>
              <a:lnSpc>
                <a:spcPts val="3331"/>
              </a:lnSpc>
            </a:pPr>
            <a:r>
              <a:rPr lang="en-US" sz="2799">
                <a:solidFill>
                  <a:srgbClr val="FFFFFF"/>
                </a:solidFill>
                <a:latin typeface="Averta 1"/>
              </a:rPr>
              <a:t>Student and staff populations can take pride in their university/department producing a Rhodes Scholar who will study at Oxford and represent their community. </a:t>
            </a:r>
          </a:p>
        </p:txBody>
      </p:sp>
      <p:sp>
        <p:nvSpPr>
          <p:cNvPr id="9" name="TextBox 9"/>
          <p:cNvSpPr txBox="1"/>
          <p:nvPr/>
        </p:nvSpPr>
        <p:spPr>
          <a:xfrm>
            <a:off x="706873" y="5063710"/>
            <a:ext cx="5867384" cy="413131"/>
          </a:xfrm>
          <a:prstGeom prst="rect">
            <a:avLst/>
          </a:prstGeom>
        </p:spPr>
        <p:txBody>
          <a:bodyPr lIns="0" tIns="0" rIns="0" bIns="0" rtlCol="0" anchor="t">
            <a:spAutoFit/>
          </a:bodyPr>
          <a:lstStyle/>
          <a:p>
            <a:pPr marL="604519" lvl="1" indent="-302260">
              <a:lnSpc>
                <a:spcPts val="3331"/>
              </a:lnSpc>
              <a:buFont typeface="Arial"/>
              <a:buChar char="•"/>
            </a:pPr>
            <a:r>
              <a:rPr lang="en-US" sz="2799">
                <a:solidFill>
                  <a:srgbClr val="FFFFFF"/>
                </a:solidFill>
                <a:latin typeface="Averta 2 Bold"/>
              </a:rPr>
              <a:t>Institutional Reputation:</a:t>
            </a:r>
          </a:p>
        </p:txBody>
      </p:sp>
      <p:grpSp>
        <p:nvGrpSpPr>
          <p:cNvPr id="10" name="Group 10"/>
          <p:cNvGrpSpPr/>
          <p:nvPr/>
        </p:nvGrpSpPr>
        <p:grpSpPr>
          <a:xfrm>
            <a:off x="706873" y="7568971"/>
            <a:ext cx="10312095" cy="2131187"/>
            <a:chOff x="0" y="0"/>
            <a:chExt cx="13749459" cy="2841583"/>
          </a:xfrm>
        </p:grpSpPr>
        <p:sp>
          <p:nvSpPr>
            <p:cNvPr id="11" name="TextBox 11"/>
            <p:cNvSpPr txBox="1"/>
            <p:nvPr/>
          </p:nvSpPr>
          <p:spPr>
            <a:xfrm>
              <a:off x="814723" y="601641"/>
              <a:ext cx="12934737" cy="2239941"/>
            </a:xfrm>
            <a:prstGeom prst="rect">
              <a:avLst/>
            </a:prstGeom>
          </p:spPr>
          <p:txBody>
            <a:bodyPr lIns="0" tIns="0" rIns="0" bIns="0" rtlCol="0" anchor="t">
              <a:spAutoFit/>
            </a:bodyPr>
            <a:lstStyle/>
            <a:p>
              <a:pPr>
                <a:lnSpc>
                  <a:spcPts val="3331"/>
                </a:lnSpc>
              </a:pPr>
              <a:r>
                <a:rPr lang="en-US" sz="2799">
                  <a:solidFill>
                    <a:srgbClr val="FFFFFF"/>
                  </a:solidFill>
                  <a:latin typeface="Averta 1"/>
                </a:rPr>
                <a:t>A winning Rhodes Scholar gains significant media coverage and so will raise awareness of your university. Future students with aspirations for the Rhodes may be more likely to apply to the university.</a:t>
              </a:r>
            </a:p>
          </p:txBody>
        </p:sp>
        <p:sp>
          <p:nvSpPr>
            <p:cNvPr id="12" name="TextBox 12"/>
            <p:cNvSpPr txBox="1"/>
            <p:nvPr/>
          </p:nvSpPr>
          <p:spPr>
            <a:xfrm>
              <a:off x="0" y="9525"/>
              <a:ext cx="7725866" cy="554016"/>
            </a:xfrm>
            <a:prstGeom prst="rect">
              <a:avLst/>
            </a:prstGeom>
          </p:spPr>
          <p:txBody>
            <a:bodyPr lIns="0" tIns="0" rIns="0" bIns="0" rtlCol="0" anchor="t">
              <a:spAutoFit/>
            </a:bodyPr>
            <a:lstStyle/>
            <a:p>
              <a:pPr marL="604519" lvl="1" indent="-302260">
                <a:lnSpc>
                  <a:spcPts val="3331"/>
                </a:lnSpc>
                <a:buFont typeface="Arial"/>
                <a:buChar char="•"/>
              </a:pPr>
              <a:r>
                <a:rPr lang="en-US" sz="2799">
                  <a:solidFill>
                    <a:srgbClr val="FFFFFF"/>
                  </a:solidFill>
                  <a:latin typeface="Averta 2 Bold"/>
                </a:rPr>
                <a:t>Outreach:</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C598"/>
        </a:solidFill>
        <a:effectLst/>
      </p:bgPr>
    </p:bg>
    <p:spTree>
      <p:nvGrpSpPr>
        <p:cNvPr id="1" name=""/>
        <p:cNvGrpSpPr/>
        <p:nvPr/>
      </p:nvGrpSpPr>
      <p:grpSpPr>
        <a:xfrm>
          <a:off x="0" y="0"/>
          <a:ext cx="0" cy="0"/>
          <a:chOff x="0" y="0"/>
          <a:chExt cx="0" cy="0"/>
        </a:xfrm>
      </p:grpSpPr>
      <p:sp>
        <p:nvSpPr>
          <p:cNvPr id="2" name="Freeform 2"/>
          <p:cNvSpPr/>
          <p:nvPr/>
        </p:nvSpPr>
        <p:spPr>
          <a:xfrm>
            <a:off x="11472324" y="5145505"/>
            <a:ext cx="4286997" cy="4286979"/>
          </a:xfrm>
          <a:custGeom>
            <a:avLst/>
            <a:gdLst/>
            <a:ahLst/>
            <a:cxnLst/>
            <a:rect l="l" t="t" r="r" b="b"/>
            <a:pathLst>
              <a:path w="4286997" h="4286979">
                <a:moveTo>
                  <a:pt x="0" y="0"/>
                </a:moveTo>
                <a:lnTo>
                  <a:pt x="4286997" y="0"/>
                </a:lnTo>
                <a:lnTo>
                  <a:pt x="4286997" y="4286979"/>
                </a:lnTo>
                <a:lnTo>
                  <a:pt x="0" y="42869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02993" y="4697785"/>
            <a:ext cx="3306363" cy="3306349"/>
          </a:xfrm>
          <a:custGeom>
            <a:avLst/>
            <a:gdLst/>
            <a:ahLst/>
            <a:cxnLst/>
            <a:rect l="l" t="t" r="r" b="b"/>
            <a:pathLst>
              <a:path w="3306363" h="3306349">
                <a:moveTo>
                  <a:pt x="0" y="0"/>
                </a:moveTo>
                <a:lnTo>
                  <a:pt x="3306363" y="0"/>
                </a:lnTo>
                <a:lnTo>
                  <a:pt x="3306363" y="3306349"/>
                </a:lnTo>
                <a:lnTo>
                  <a:pt x="0" y="3306349"/>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17" name="Freeform 17"/>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7"/>
            <a:stretch>
              <a:fillRect l="-88" r="-88"/>
            </a:stretch>
          </a:blipFill>
        </p:spPr>
      </p:sp>
      <p:sp>
        <p:nvSpPr>
          <p:cNvPr id="18" name="TextBox 18"/>
          <p:cNvSpPr txBox="1"/>
          <p:nvPr/>
        </p:nvSpPr>
        <p:spPr>
          <a:xfrm>
            <a:off x="838200" y="402838"/>
            <a:ext cx="15437592" cy="1005153"/>
          </a:xfrm>
          <a:prstGeom prst="rect">
            <a:avLst/>
          </a:prstGeom>
        </p:spPr>
        <p:txBody>
          <a:bodyPr lIns="0" tIns="0" rIns="0" bIns="0" rtlCol="0" anchor="t">
            <a:spAutoFit/>
          </a:bodyPr>
          <a:lstStyle/>
          <a:p>
            <a:pPr algn="l">
              <a:lnSpc>
                <a:spcPts val="8120"/>
              </a:lnSpc>
            </a:pPr>
            <a:r>
              <a:rPr lang="en-US" sz="5799">
                <a:solidFill>
                  <a:srgbClr val="1226AA"/>
                </a:solidFill>
                <a:latin typeface="Averta 2"/>
              </a:rPr>
              <a:t>What makes the Scholarship Unique?</a:t>
            </a:r>
          </a:p>
        </p:txBody>
      </p:sp>
      <p:sp>
        <p:nvSpPr>
          <p:cNvPr id="19" name="TextBox 19"/>
          <p:cNvSpPr txBox="1"/>
          <p:nvPr/>
        </p:nvSpPr>
        <p:spPr>
          <a:xfrm>
            <a:off x="876300" y="1841113"/>
            <a:ext cx="16230600" cy="166179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Rhodes Scholars unlike other scholarships join for a lifetime, a unique and vibrant international community of Scholars. Our Character, Service and Leadership Programme form part of the scholar’s personal training.</a:t>
            </a:r>
          </a:p>
        </p:txBody>
      </p:sp>
      <p:sp>
        <p:nvSpPr>
          <p:cNvPr id="20" name="TextBox 20"/>
          <p:cNvSpPr txBox="1"/>
          <p:nvPr/>
        </p:nvSpPr>
        <p:spPr>
          <a:xfrm>
            <a:off x="876300" y="4026783"/>
            <a:ext cx="11417708" cy="1323975"/>
          </a:xfrm>
          <a:prstGeom prst="rect">
            <a:avLst/>
          </a:prstGeom>
        </p:spPr>
        <p:txBody>
          <a:bodyPr lIns="0" tIns="0" rIns="0" bIns="0" rtlCol="0" anchor="t">
            <a:spAutoFit/>
          </a:bodyPr>
          <a:lstStyle/>
          <a:p>
            <a:pPr algn="l">
              <a:lnSpc>
                <a:spcPts val="5279"/>
              </a:lnSpc>
            </a:pPr>
            <a:r>
              <a:rPr lang="en-US" sz="4399">
                <a:solidFill>
                  <a:srgbClr val="1226AA"/>
                </a:solidFill>
                <a:latin typeface="Averta 2"/>
              </a:rPr>
              <a:t>Unlike other Oxford University Students they’ll have Rhodes House...</a:t>
            </a:r>
          </a:p>
        </p:txBody>
      </p:sp>
      <p:sp>
        <p:nvSpPr>
          <p:cNvPr id="21" name="TextBox 21"/>
          <p:cNvSpPr txBox="1"/>
          <p:nvPr/>
        </p:nvSpPr>
        <p:spPr>
          <a:xfrm>
            <a:off x="560450" y="7854881"/>
            <a:ext cx="10434000"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There are study spaces, libraries and social events where you will meet other Scholars.</a:t>
            </a:r>
          </a:p>
        </p:txBody>
      </p:sp>
      <p:sp>
        <p:nvSpPr>
          <p:cNvPr id="22" name="TextBox 22"/>
          <p:cNvSpPr txBox="1"/>
          <p:nvPr/>
        </p:nvSpPr>
        <p:spPr>
          <a:xfrm>
            <a:off x="560450" y="8971846"/>
            <a:ext cx="10434000"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Scholars also attend social events like the Coming Up Dinner and Rhodes Ball. </a:t>
            </a:r>
          </a:p>
        </p:txBody>
      </p:sp>
      <p:sp>
        <p:nvSpPr>
          <p:cNvPr id="23" name="TextBox 23"/>
          <p:cNvSpPr txBox="1"/>
          <p:nvPr/>
        </p:nvSpPr>
        <p:spPr>
          <a:xfrm>
            <a:off x="560450" y="5619696"/>
            <a:ext cx="9437098"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Rhodes House hosts talks, seminars and forums with world leading experts and guests.</a:t>
            </a:r>
          </a:p>
        </p:txBody>
      </p:sp>
      <p:sp>
        <p:nvSpPr>
          <p:cNvPr id="24" name="TextBox 24"/>
          <p:cNvSpPr txBox="1"/>
          <p:nvPr/>
        </p:nvSpPr>
        <p:spPr>
          <a:xfrm>
            <a:off x="560450" y="6737915"/>
            <a:ext cx="9437098"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It's where the Registrar, the Dean, and the Warden are based.</a:t>
            </a:r>
          </a:p>
        </p:txBody>
      </p:sp>
      <p:grpSp>
        <p:nvGrpSpPr>
          <p:cNvPr id="27" name="Group 3"/>
          <p:cNvGrpSpPr/>
          <p:nvPr/>
        </p:nvGrpSpPr>
        <p:grpSpPr>
          <a:xfrm>
            <a:off x="11599781" y="4867409"/>
            <a:ext cx="4368315" cy="4368315"/>
            <a:chOff x="0" y="0"/>
            <a:chExt cx="5824420" cy="5824420"/>
          </a:xfrm>
        </p:grpSpPr>
        <p:grpSp>
          <p:nvGrpSpPr>
            <p:cNvPr id="28" name="Group 4"/>
            <p:cNvGrpSpPr/>
            <p:nvPr/>
          </p:nvGrpSpPr>
          <p:grpSpPr>
            <a:xfrm>
              <a:off x="0" y="0"/>
              <a:ext cx="5824420" cy="5824420"/>
              <a:chOff x="0" y="0"/>
              <a:chExt cx="812800" cy="812800"/>
            </a:xfrm>
          </p:grpSpPr>
          <p:sp>
            <p:nvSpPr>
              <p:cNvPr id="31"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32" name="TextBox 6"/>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29" name="Group 7"/>
            <p:cNvGrpSpPr/>
            <p:nvPr/>
          </p:nvGrpSpPr>
          <p:grpSpPr>
            <a:xfrm>
              <a:off x="274181" y="274192"/>
              <a:ext cx="5276057" cy="5276035"/>
              <a:chOff x="0" y="0"/>
              <a:chExt cx="5276057" cy="5276035"/>
            </a:xfrm>
          </p:grpSpPr>
          <p:sp>
            <p:nvSpPr>
              <p:cNvPr id="30" name="Freeform 8"/>
              <p:cNvSpPr/>
              <p:nvPr/>
            </p:nvSpPr>
            <p:spPr>
              <a:xfrm>
                <a:off x="0" y="0"/>
                <a:ext cx="5276088" cy="5276088"/>
              </a:xfrm>
              <a:custGeom>
                <a:avLst/>
                <a:gdLst/>
                <a:ahLst/>
                <a:cxnLst/>
                <a:rect l="l" t="t" r="r" b="b"/>
                <a:pathLst>
                  <a:path w="5276088" h="5276088">
                    <a:moveTo>
                      <a:pt x="5276088" y="2638044"/>
                    </a:moveTo>
                    <a:cubicBezTo>
                      <a:pt x="5276088" y="4094861"/>
                      <a:pt x="4094988" y="5276088"/>
                      <a:pt x="2638044" y="5276088"/>
                    </a:cubicBezTo>
                    <a:cubicBezTo>
                      <a:pt x="1181100" y="5276088"/>
                      <a:pt x="0" y="4094988"/>
                      <a:pt x="0" y="2638044"/>
                    </a:cubicBezTo>
                    <a:cubicBezTo>
                      <a:pt x="0" y="1181100"/>
                      <a:pt x="1181100" y="0"/>
                      <a:pt x="2638044" y="0"/>
                    </a:cubicBezTo>
                    <a:cubicBezTo>
                      <a:pt x="4094988" y="0"/>
                      <a:pt x="5276088" y="1181100"/>
                      <a:pt x="5276088" y="2638044"/>
                    </a:cubicBezTo>
                    <a:close/>
                  </a:path>
                </a:pathLst>
              </a:custGeom>
              <a:blipFill>
                <a:blip r:embed="rId8" cstate="print">
                  <a:extLst>
                    <a:ext uri="{28A0092B-C50C-407E-A947-70E740481C1C}">
                      <a14:useLocalDpi xmlns:a14="http://schemas.microsoft.com/office/drawing/2010/main" val="0"/>
                    </a:ext>
                  </a:extLst>
                </a:blip>
                <a:stretch>
                  <a:fillRect b="1"/>
                </a:stretch>
              </a:blipFill>
            </p:spPr>
          </p:sp>
        </p:grpSp>
      </p:grpSp>
      <p:sp>
        <p:nvSpPr>
          <p:cNvPr id="26" name="Freeform 16"/>
          <p:cNvSpPr/>
          <p:nvPr/>
        </p:nvSpPr>
        <p:spPr>
          <a:xfrm>
            <a:off x="11051600" y="8157845"/>
            <a:ext cx="1490744" cy="1493785"/>
          </a:xfrm>
          <a:custGeom>
            <a:avLst/>
            <a:gdLst/>
            <a:ahLst/>
            <a:cxnLst/>
            <a:rect l="l" t="t" r="r" b="b"/>
            <a:pathLst>
              <a:path w="1490744" h="1493785">
                <a:moveTo>
                  <a:pt x="0" y="0"/>
                </a:moveTo>
                <a:lnTo>
                  <a:pt x="1490744" y="0"/>
                </a:lnTo>
                <a:lnTo>
                  <a:pt x="1490744" y="1493785"/>
                </a:lnTo>
                <a:lnTo>
                  <a:pt x="0" y="1493785"/>
                </a:lnTo>
                <a:lnTo>
                  <a:pt x="0" y="0"/>
                </a:lnTo>
                <a:close/>
              </a:path>
            </a:pathLst>
          </a:custGeom>
          <a:blipFill>
            <a:blip r:embed="rId9"/>
            <a:stretch>
              <a:fillRect r="-208870"/>
            </a:stretch>
          </a:blipFill>
        </p:spPr>
      </p:sp>
      <p:grpSp>
        <p:nvGrpSpPr>
          <p:cNvPr id="33" name="Group 10"/>
          <p:cNvGrpSpPr/>
          <p:nvPr/>
        </p:nvGrpSpPr>
        <p:grpSpPr>
          <a:xfrm>
            <a:off x="14256479" y="3430242"/>
            <a:ext cx="3500984" cy="3500984"/>
            <a:chOff x="0" y="0"/>
            <a:chExt cx="4667979" cy="4667979"/>
          </a:xfrm>
        </p:grpSpPr>
        <p:grpSp>
          <p:nvGrpSpPr>
            <p:cNvPr id="34" name="Group 11"/>
            <p:cNvGrpSpPr/>
            <p:nvPr/>
          </p:nvGrpSpPr>
          <p:grpSpPr>
            <a:xfrm>
              <a:off x="0" y="0"/>
              <a:ext cx="4667979" cy="4667979"/>
              <a:chOff x="0" y="0"/>
              <a:chExt cx="812800" cy="812800"/>
            </a:xfrm>
          </p:grpSpPr>
          <p:sp>
            <p:nvSpPr>
              <p:cNvPr id="37"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38" name="TextBox 13"/>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35" name="Group 14"/>
            <p:cNvGrpSpPr/>
            <p:nvPr/>
          </p:nvGrpSpPr>
          <p:grpSpPr>
            <a:xfrm>
              <a:off x="268318" y="268326"/>
              <a:ext cx="4131343" cy="4131327"/>
              <a:chOff x="0" y="0"/>
              <a:chExt cx="4062305" cy="4062289"/>
            </a:xfrm>
          </p:grpSpPr>
          <p:sp>
            <p:nvSpPr>
              <p:cNvPr id="36" name="Freeform 15"/>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10" cstate="print">
                  <a:extLst>
                    <a:ext uri="{28A0092B-C50C-407E-A947-70E740481C1C}">
                      <a14:useLocalDpi xmlns:a14="http://schemas.microsoft.com/office/drawing/2010/main" val="0"/>
                    </a:ext>
                  </a:extLst>
                </a:blip>
                <a:stretch>
                  <a:fillRect/>
                </a:stretch>
              </a:blipFill>
              <a:ln cap="sq">
                <a:noFill/>
                <a:prstDash val="solid"/>
                <a:miter/>
              </a:ln>
            </p:spPr>
          </p:sp>
        </p:grpSp>
      </p:gr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987</Words>
  <Application>Microsoft Office PowerPoint</Application>
  <PresentationFormat>Custom</PresentationFormat>
  <Paragraphs>91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Averta 2 Bold</vt:lpstr>
      <vt:lpstr>Averta 2</vt:lpstr>
      <vt:lpstr>Averta 3</vt:lpstr>
      <vt:lpstr>Averta 1</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Presentation for Advisors (General Deck) </dc:title>
  <cp:lastModifiedBy>Mathilde Dias</cp:lastModifiedBy>
  <cp:revision>5</cp:revision>
  <dcterms:created xsi:type="dcterms:W3CDTF">2006-08-16T00:00:00Z</dcterms:created>
  <dcterms:modified xsi:type="dcterms:W3CDTF">2024-04-08T15:23:59Z</dcterms:modified>
  <dc:identifier>DAF7jnhmWwE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7932654</vt:lpwstr>
  </property>
  <property fmtid="{D5CDD505-2E9C-101B-9397-08002B2CF9AE}" pid="3" name="NXPowerLiteSettings">
    <vt:lpwstr>F7000400038000</vt:lpwstr>
  </property>
  <property fmtid="{D5CDD505-2E9C-101B-9397-08002B2CF9AE}" pid="4" name="NXPowerLiteVersion">
    <vt:lpwstr>S10.2.0</vt:lpwstr>
  </property>
</Properties>
</file>