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verta 1" panose="020B0604020202020204" charset="0"/>
      <p:regular r:id="rId22"/>
    </p:embeddedFont>
    <p:embeddedFont>
      <p:font typeface="Averta 2" panose="020B0604020202020204" charset="0"/>
      <p:regular r:id="rId23"/>
    </p:embeddedFont>
    <p:embeddedFont>
      <p:font typeface="Averta 3"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75562-851B-4810-A731-F4387D7D5314}"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A1A23-DDB7-4920-9A70-76F39A216A54}" type="slidenum">
              <a:rPr lang="en-GB" smtClean="0"/>
              <a:t>‹#›</a:t>
            </a:fld>
            <a:endParaRPr lang="en-GB"/>
          </a:p>
        </p:txBody>
      </p:sp>
    </p:spTree>
    <p:extLst>
      <p:ext uri="{BB962C8B-B14F-4D97-AF65-F5344CB8AC3E}">
        <p14:creationId xmlns:p14="http://schemas.microsoft.com/office/powerpoint/2010/main" val="203946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AA1A23-DDB7-4920-9A70-76F39A216A54}" type="slidenum">
              <a:rPr lang="en-GB" smtClean="0"/>
              <a:t>19</a:t>
            </a:fld>
            <a:endParaRPr lang="en-GB"/>
          </a:p>
        </p:txBody>
      </p:sp>
    </p:spTree>
    <p:extLst>
      <p:ext uri="{BB962C8B-B14F-4D97-AF65-F5344CB8AC3E}">
        <p14:creationId xmlns:p14="http://schemas.microsoft.com/office/powerpoint/2010/main" val="20220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5.png"/><Relationship Id="rId18" Type="http://schemas.openxmlformats.org/officeDocument/2006/relationships/image" Target="../media/image60.svg"/><Relationship Id="rId3" Type="http://schemas.openxmlformats.org/officeDocument/2006/relationships/image" Target="../media/image30.png"/><Relationship Id="rId21"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image" Target="../media/image54.svg"/><Relationship Id="rId17" Type="http://schemas.openxmlformats.org/officeDocument/2006/relationships/image" Target="../media/image37.png"/><Relationship Id="rId2" Type="http://schemas.openxmlformats.org/officeDocument/2006/relationships/image" Target="../media/image9.png"/><Relationship Id="rId16" Type="http://schemas.openxmlformats.org/officeDocument/2006/relationships/image" Target="../media/image58.svg"/><Relationship Id="rId20"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image" Target="../media/image52.svg"/><Relationship Id="rId19" Type="http://schemas.openxmlformats.org/officeDocument/2006/relationships/image" Target="../media/image38.png"/><Relationship Id="rId4" Type="http://schemas.openxmlformats.org/officeDocument/2006/relationships/image" Target="../media/image46.svg"/><Relationship Id="rId9" Type="http://schemas.openxmlformats.org/officeDocument/2006/relationships/image" Target="../media/image33.png"/><Relationship Id="rId14" Type="http://schemas.openxmlformats.org/officeDocument/2006/relationships/image" Target="../media/image56.svg"/><Relationship Id="rId22" Type="http://schemas.openxmlformats.org/officeDocument/2006/relationships/image" Target="../media/image64.sv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9.pn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7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7.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9.png"/><Relationship Id="rId10" Type="http://schemas.openxmlformats.org/officeDocument/2006/relationships/image" Target="../media/image81.svg"/><Relationship Id="rId4" Type="http://schemas.openxmlformats.org/officeDocument/2006/relationships/image" Target="../media/image9.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4.svg"/><Relationship Id="rId7" Type="http://schemas.openxmlformats.org/officeDocument/2006/relationships/image" Target="../media/image77.svg"/><Relationship Id="rId2" Type="http://schemas.openxmlformats.org/officeDocument/2006/relationships/image" Target="../media/image29.png"/><Relationship Id="rId1" Type="http://schemas.openxmlformats.org/officeDocument/2006/relationships/slideLayout" Target="../slideLayouts/slideLayout7.xml"/><Relationship Id="rId10" Type="http://schemas.openxmlformats.org/officeDocument/2006/relationships/image" Target="../media/image81.svg"/><Relationship Id="rId4" Type="http://schemas.openxmlformats.org/officeDocument/2006/relationships/image" Target="../media/image45.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7.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9.png"/><Relationship Id="rId10" Type="http://schemas.openxmlformats.org/officeDocument/2006/relationships/image" Target="../media/image81.svg"/><Relationship Id="rId4" Type="http://schemas.openxmlformats.org/officeDocument/2006/relationships/image" Target="../media/image9.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7.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9.png"/><Relationship Id="rId10" Type="http://schemas.openxmlformats.org/officeDocument/2006/relationships/image" Target="../media/image81.svg"/><Relationship Id="rId4" Type="http://schemas.openxmlformats.org/officeDocument/2006/relationships/image" Target="../media/image9.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4.svg"/><Relationship Id="rId10" Type="http://schemas.openxmlformats.org/officeDocument/2006/relationships/image" Target="../media/image81.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9.pn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97.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sv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9448800" y="4267200"/>
            <a:ext cx="8001000" cy="3847668"/>
          </a:xfrm>
          <a:prstGeom prst="rect">
            <a:avLst/>
          </a:prstGeom>
        </p:spPr>
        <p:txBody>
          <a:bodyPr lIns="0" tIns="0" rIns="0" bIns="0" rtlCol="0" anchor="t">
            <a:spAutoFit/>
          </a:bodyPr>
          <a:lstStyle/>
          <a:p>
            <a:pPr algn="l">
              <a:lnSpc>
                <a:spcPts val="10075"/>
              </a:lnSpc>
            </a:pPr>
            <a:r>
              <a:rPr lang="en-US" sz="8768">
                <a:solidFill>
                  <a:srgbClr val="FFFFFF"/>
                </a:solidFill>
                <a:latin typeface="Averta 1"/>
              </a:rPr>
              <a:t>THE </a:t>
            </a:r>
          </a:p>
          <a:p>
            <a:pPr algn="l">
              <a:lnSpc>
                <a:spcPts val="10075"/>
              </a:lnSpc>
            </a:pPr>
            <a:r>
              <a:rPr lang="en-US" sz="8768">
                <a:solidFill>
                  <a:srgbClr val="FFFFFF"/>
                </a:solidFill>
                <a:latin typeface="Averta 2"/>
              </a:rPr>
              <a:t>RHODES SCHOLARSHIP</a:t>
            </a:r>
          </a:p>
        </p:txBody>
      </p:sp>
      <p:sp>
        <p:nvSpPr>
          <p:cNvPr id="4" name="Freeform 4"/>
          <p:cNvSpPr/>
          <p:nvPr/>
        </p:nvSpPr>
        <p:spPr>
          <a:xfrm>
            <a:off x="0" y="25489"/>
            <a:ext cx="8305800" cy="10236021"/>
          </a:xfrm>
          <a:custGeom>
            <a:avLst/>
            <a:gdLst/>
            <a:ahLst/>
            <a:cxnLst/>
            <a:rect l="l" t="t" r="r" b="b"/>
            <a:pathLst>
              <a:path w="8305800" h="10236021">
                <a:moveTo>
                  <a:pt x="0" y="0"/>
                </a:moveTo>
                <a:lnTo>
                  <a:pt x="8305800" y="0"/>
                </a:lnTo>
                <a:lnTo>
                  <a:pt x="8305800" y="10236021"/>
                </a:lnTo>
                <a:lnTo>
                  <a:pt x="0" y="10236021"/>
                </a:lnTo>
                <a:lnTo>
                  <a:pt x="0" y="0"/>
                </a:lnTo>
                <a:close/>
              </a:path>
            </a:pathLst>
          </a:custGeom>
          <a:blipFill>
            <a:blip r:embed="rId4"/>
            <a:stretch>
              <a:fillRect t="-11" b="-11"/>
            </a:stretch>
          </a:blipFill>
        </p:spPr>
      </p:sp>
      <p:sp>
        <p:nvSpPr>
          <p:cNvPr id="5" name="Freeform 5"/>
          <p:cNvSpPr/>
          <p:nvPr/>
        </p:nvSpPr>
        <p:spPr>
          <a:xfrm>
            <a:off x="12731187" y="617324"/>
            <a:ext cx="4555621" cy="1020976"/>
          </a:xfrm>
          <a:custGeom>
            <a:avLst/>
            <a:gdLst/>
            <a:ahLst/>
            <a:cxnLst/>
            <a:rect l="l" t="t" r="r" b="b"/>
            <a:pathLst>
              <a:path w="4555621" h="1020976">
                <a:moveTo>
                  <a:pt x="0" y="0"/>
                </a:moveTo>
                <a:lnTo>
                  <a:pt x="4555621" y="0"/>
                </a:lnTo>
                <a:lnTo>
                  <a:pt x="4555621" y="1020976"/>
                </a:lnTo>
                <a:lnTo>
                  <a:pt x="0" y="1020976"/>
                </a:lnTo>
                <a:lnTo>
                  <a:pt x="0" y="0"/>
                </a:lnTo>
                <a:close/>
              </a:path>
            </a:pathLst>
          </a:custGeom>
          <a:blipFill>
            <a:blip r:embed="rId5"/>
            <a:stretch>
              <a:fillRect b="-167"/>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4188"/>
            </a:solidFill>
          </p:spPr>
        </p:sp>
      </p:grpSp>
      <p:sp>
        <p:nvSpPr>
          <p:cNvPr id="4" name="TextBox 4"/>
          <p:cNvSpPr txBox="1"/>
          <p:nvPr/>
        </p:nvSpPr>
        <p:spPr>
          <a:xfrm>
            <a:off x="1028700" y="600075"/>
            <a:ext cx="6752166" cy="1006065"/>
          </a:xfrm>
          <a:prstGeom prst="rect">
            <a:avLst/>
          </a:prstGeom>
        </p:spPr>
        <p:txBody>
          <a:bodyPr lIns="0" tIns="0" rIns="0" bIns="0" rtlCol="0" anchor="t">
            <a:spAutoFit/>
          </a:bodyPr>
          <a:lstStyle/>
          <a:p>
            <a:pPr algn="l">
              <a:lnSpc>
                <a:spcPts val="8113"/>
              </a:lnSpc>
            </a:pPr>
            <a:r>
              <a:rPr lang="en-US" sz="5799">
                <a:solidFill>
                  <a:srgbClr val="FCC25B"/>
                </a:solidFill>
                <a:latin typeface="Averta 2"/>
              </a:rPr>
              <a:t>Are you eligible?</a:t>
            </a:r>
          </a:p>
        </p:txBody>
      </p:sp>
      <p:sp>
        <p:nvSpPr>
          <p:cNvPr id="5" name="TextBox 5"/>
          <p:cNvSpPr txBox="1"/>
          <p:nvPr/>
        </p:nvSpPr>
        <p:spPr>
          <a:xfrm>
            <a:off x="2742453" y="2600833"/>
            <a:ext cx="13335747"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1"/>
              </a:rPr>
              <a:t>Each applicant must fulfil the citizenship and residency requirements of the Rhodes constituency for which they are applying.</a:t>
            </a:r>
          </a:p>
        </p:txBody>
      </p:sp>
      <p:sp>
        <p:nvSpPr>
          <p:cNvPr id="6" name="TextBox 6"/>
          <p:cNvSpPr txBox="1"/>
          <p:nvPr/>
        </p:nvSpPr>
        <p:spPr>
          <a:xfrm>
            <a:off x="2742453" y="4642375"/>
            <a:ext cx="13869147"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1"/>
              </a:rPr>
              <a:t>Age limits vary between constituencies, ranging between 19 to 24 years and up to a maximum of 26 years in exceptional circumstances.</a:t>
            </a:r>
          </a:p>
        </p:txBody>
      </p:sp>
      <p:sp>
        <p:nvSpPr>
          <p:cNvPr id="7" name="TextBox 7"/>
          <p:cNvSpPr txBox="1"/>
          <p:nvPr/>
        </p:nvSpPr>
        <p:spPr>
          <a:xfrm>
            <a:off x="2742453" y="6606225"/>
            <a:ext cx="13183347" cy="1661795"/>
          </a:xfrm>
          <a:prstGeom prst="rect">
            <a:avLst/>
          </a:prstGeom>
        </p:spPr>
        <p:txBody>
          <a:bodyPr lIns="0" tIns="0" rIns="0" bIns="0" rtlCol="0" anchor="t">
            <a:spAutoFit/>
          </a:bodyPr>
          <a:lstStyle/>
          <a:p>
            <a:pPr algn="l">
              <a:lnSpc>
                <a:spcPts val="4480"/>
              </a:lnSpc>
            </a:pPr>
            <a:r>
              <a:rPr lang="en-US" sz="3200">
                <a:solidFill>
                  <a:srgbClr val="FFFFFF"/>
                </a:solidFill>
                <a:latin typeface="Averta 1"/>
              </a:rPr>
              <a:t>You must have completed, or be in the processing of completing, an undergraduate degree with a GPA of 3.7 out of 4 or higher, or the equivalent academic level in your country.</a:t>
            </a:r>
          </a:p>
        </p:txBody>
      </p:sp>
      <p:sp>
        <p:nvSpPr>
          <p:cNvPr id="8" name="Freeform 8"/>
          <p:cNvSpPr/>
          <p:nvPr/>
        </p:nvSpPr>
        <p:spPr>
          <a:xfrm>
            <a:off x="990600" y="2476500"/>
            <a:ext cx="1278710" cy="1278710"/>
          </a:xfrm>
          <a:custGeom>
            <a:avLst/>
            <a:gdLst/>
            <a:ahLst/>
            <a:cxnLst/>
            <a:rect l="l" t="t" r="r" b="b"/>
            <a:pathLst>
              <a:path w="1278710" h="1278710">
                <a:moveTo>
                  <a:pt x="0" y="0"/>
                </a:moveTo>
                <a:lnTo>
                  <a:pt x="1278710" y="0"/>
                </a:lnTo>
                <a:lnTo>
                  <a:pt x="1278710" y="1278710"/>
                </a:lnTo>
                <a:lnTo>
                  <a:pt x="0" y="12787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990600" y="4610100"/>
            <a:ext cx="1278710" cy="1278710"/>
          </a:xfrm>
          <a:custGeom>
            <a:avLst/>
            <a:gdLst/>
            <a:ahLst/>
            <a:cxnLst/>
            <a:rect l="l" t="t" r="r" b="b"/>
            <a:pathLst>
              <a:path w="1278710" h="1278710">
                <a:moveTo>
                  <a:pt x="0" y="0"/>
                </a:moveTo>
                <a:lnTo>
                  <a:pt x="1278710" y="0"/>
                </a:lnTo>
                <a:lnTo>
                  <a:pt x="1278710" y="1278710"/>
                </a:lnTo>
                <a:lnTo>
                  <a:pt x="0" y="12787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990600" y="6842882"/>
            <a:ext cx="1278710" cy="1278710"/>
          </a:xfrm>
          <a:custGeom>
            <a:avLst/>
            <a:gdLst/>
            <a:ahLst/>
            <a:cxnLst/>
            <a:rect l="l" t="t" r="r" b="b"/>
            <a:pathLst>
              <a:path w="1278710" h="1278710">
                <a:moveTo>
                  <a:pt x="0" y="0"/>
                </a:moveTo>
                <a:lnTo>
                  <a:pt x="1278710" y="0"/>
                </a:lnTo>
                <a:lnTo>
                  <a:pt x="1278710" y="1278710"/>
                </a:lnTo>
                <a:lnTo>
                  <a:pt x="0" y="12787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994"/>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0B4BB"/>
            </a:solidFill>
          </p:spPr>
        </p:sp>
      </p:grpSp>
      <p:sp>
        <p:nvSpPr>
          <p:cNvPr id="4" name="Freeform 4"/>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5" name="Freeform 5"/>
          <p:cNvSpPr/>
          <p:nvPr/>
        </p:nvSpPr>
        <p:spPr>
          <a:xfrm>
            <a:off x="1672184" y="2580918"/>
            <a:ext cx="1615277" cy="2015946"/>
          </a:xfrm>
          <a:custGeom>
            <a:avLst/>
            <a:gdLst/>
            <a:ahLst/>
            <a:cxnLst/>
            <a:rect l="l" t="t" r="r" b="b"/>
            <a:pathLst>
              <a:path w="1615277" h="2015946">
                <a:moveTo>
                  <a:pt x="0" y="0"/>
                </a:moveTo>
                <a:lnTo>
                  <a:pt x="1615277" y="0"/>
                </a:lnTo>
                <a:lnTo>
                  <a:pt x="1615277" y="2015946"/>
                </a:lnTo>
                <a:lnTo>
                  <a:pt x="0" y="20159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8101450" y="2580918"/>
            <a:ext cx="1637956" cy="2015946"/>
          </a:xfrm>
          <a:custGeom>
            <a:avLst/>
            <a:gdLst/>
            <a:ahLst/>
            <a:cxnLst/>
            <a:rect l="l" t="t" r="r" b="b"/>
            <a:pathLst>
              <a:path w="1637956" h="2015946">
                <a:moveTo>
                  <a:pt x="0" y="0"/>
                </a:moveTo>
                <a:lnTo>
                  <a:pt x="1637956" y="0"/>
                </a:lnTo>
                <a:lnTo>
                  <a:pt x="1637956" y="2015946"/>
                </a:lnTo>
                <a:lnTo>
                  <a:pt x="0" y="20159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4987507" y="2580918"/>
            <a:ext cx="1418493" cy="2015946"/>
          </a:xfrm>
          <a:custGeom>
            <a:avLst/>
            <a:gdLst/>
            <a:ahLst/>
            <a:cxnLst/>
            <a:rect l="l" t="t" r="r" b="b"/>
            <a:pathLst>
              <a:path w="1418493" h="2015946">
                <a:moveTo>
                  <a:pt x="0" y="0"/>
                </a:moveTo>
                <a:lnTo>
                  <a:pt x="1418493" y="0"/>
                </a:lnTo>
                <a:lnTo>
                  <a:pt x="1418493" y="2015946"/>
                </a:lnTo>
                <a:lnTo>
                  <a:pt x="0" y="20159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11434856" y="2580918"/>
            <a:ext cx="2015946" cy="2015946"/>
          </a:xfrm>
          <a:custGeom>
            <a:avLst/>
            <a:gdLst/>
            <a:ahLst/>
            <a:cxnLst/>
            <a:rect l="l" t="t" r="r" b="b"/>
            <a:pathLst>
              <a:path w="2015946" h="2015946">
                <a:moveTo>
                  <a:pt x="0" y="0"/>
                </a:moveTo>
                <a:lnTo>
                  <a:pt x="2015946" y="0"/>
                </a:lnTo>
                <a:lnTo>
                  <a:pt x="2015946" y="2015946"/>
                </a:lnTo>
                <a:lnTo>
                  <a:pt x="0" y="201594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15146252" y="2580918"/>
            <a:ext cx="2015946" cy="2015946"/>
          </a:xfrm>
          <a:custGeom>
            <a:avLst/>
            <a:gdLst/>
            <a:ahLst/>
            <a:cxnLst/>
            <a:rect l="l" t="t" r="r" b="b"/>
            <a:pathLst>
              <a:path w="2015946" h="2015946">
                <a:moveTo>
                  <a:pt x="0" y="0"/>
                </a:moveTo>
                <a:lnTo>
                  <a:pt x="2015946" y="0"/>
                </a:lnTo>
                <a:lnTo>
                  <a:pt x="2015946" y="2015946"/>
                </a:lnTo>
                <a:lnTo>
                  <a:pt x="0" y="201594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331741" y="6510064"/>
            <a:ext cx="1721350" cy="1956079"/>
          </a:xfrm>
          <a:custGeom>
            <a:avLst/>
            <a:gdLst/>
            <a:ahLst/>
            <a:cxnLst/>
            <a:rect l="l" t="t" r="r" b="b"/>
            <a:pathLst>
              <a:path w="1721350" h="1956079">
                <a:moveTo>
                  <a:pt x="0" y="0"/>
                </a:moveTo>
                <a:lnTo>
                  <a:pt x="1721350" y="0"/>
                </a:lnTo>
                <a:lnTo>
                  <a:pt x="1721350" y="1956079"/>
                </a:lnTo>
                <a:lnTo>
                  <a:pt x="0" y="195607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1" name="Freeform 11"/>
          <p:cNvSpPr/>
          <p:nvPr/>
        </p:nvSpPr>
        <p:spPr>
          <a:xfrm>
            <a:off x="4691391" y="6510064"/>
            <a:ext cx="1956079" cy="1956079"/>
          </a:xfrm>
          <a:custGeom>
            <a:avLst/>
            <a:gdLst/>
            <a:ahLst/>
            <a:cxnLst/>
            <a:rect l="l" t="t" r="r" b="b"/>
            <a:pathLst>
              <a:path w="1956079" h="1956079">
                <a:moveTo>
                  <a:pt x="0" y="0"/>
                </a:moveTo>
                <a:lnTo>
                  <a:pt x="1956079" y="0"/>
                </a:lnTo>
                <a:lnTo>
                  <a:pt x="1956079" y="1956079"/>
                </a:lnTo>
                <a:lnTo>
                  <a:pt x="0" y="195607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2" name="Freeform 12"/>
          <p:cNvSpPr/>
          <p:nvPr/>
        </p:nvSpPr>
        <p:spPr>
          <a:xfrm>
            <a:off x="8285770" y="6510064"/>
            <a:ext cx="1716460" cy="1956079"/>
          </a:xfrm>
          <a:custGeom>
            <a:avLst/>
            <a:gdLst/>
            <a:ahLst/>
            <a:cxnLst/>
            <a:rect l="l" t="t" r="r" b="b"/>
            <a:pathLst>
              <a:path w="1716460" h="1956079">
                <a:moveTo>
                  <a:pt x="0" y="0"/>
                </a:moveTo>
                <a:lnTo>
                  <a:pt x="1716460" y="0"/>
                </a:lnTo>
                <a:lnTo>
                  <a:pt x="1716460" y="1956079"/>
                </a:lnTo>
                <a:lnTo>
                  <a:pt x="0" y="195607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3" name="Freeform 13"/>
          <p:cNvSpPr/>
          <p:nvPr/>
        </p:nvSpPr>
        <p:spPr>
          <a:xfrm>
            <a:off x="11640530" y="6510064"/>
            <a:ext cx="2015711" cy="1956079"/>
          </a:xfrm>
          <a:custGeom>
            <a:avLst/>
            <a:gdLst/>
            <a:ahLst/>
            <a:cxnLst/>
            <a:rect l="l" t="t" r="r" b="b"/>
            <a:pathLst>
              <a:path w="2015711" h="1956079">
                <a:moveTo>
                  <a:pt x="0" y="0"/>
                </a:moveTo>
                <a:lnTo>
                  <a:pt x="2015711" y="0"/>
                </a:lnTo>
                <a:lnTo>
                  <a:pt x="2015711" y="1956079"/>
                </a:lnTo>
                <a:lnTo>
                  <a:pt x="0" y="19560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15294541" y="6510064"/>
            <a:ext cx="1559973" cy="1956079"/>
          </a:xfrm>
          <a:custGeom>
            <a:avLst/>
            <a:gdLst/>
            <a:ahLst/>
            <a:cxnLst/>
            <a:rect l="l" t="t" r="r" b="b"/>
            <a:pathLst>
              <a:path w="1559973" h="1956079">
                <a:moveTo>
                  <a:pt x="0" y="0"/>
                </a:moveTo>
                <a:lnTo>
                  <a:pt x="1559973" y="0"/>
                </a:lnTo>
                <a:lnTo>
                  <a:pt x="1559973" y="1956079"/>
                </a:lnTo>
                <a:lnTo>
                  <a:pt x="0" y="195607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15" name="TextBox 15"/>
          <p:cNvSpPr txBox="1"/>
          <p:nvPr/>
        </p:nvSpPr>
        <p:spPr>
          <a:xfrm>
            <a:off x="990600" y="600075"/>
            <a:ext cx="8343900" cy="1006065"/>
          </a:xfrm>
          <a:prstGeom prst="rect">
            <a:avLst/>
          </a:prstGeom>
        </p:spPr>
        <p:txBody>
          <a:bodyPr lIns="0" tIns="0" rIns="0" bIns="0" rtlCol="0" anchor="t">
            <a:spAutoFit/>
          </a:bodyPr>
          <a:lstStyle/>
          <a:p>
            <a:pPr algn="l">
              <a:lnSpc>
                <a:spcPts val="8113"/>
              </a:lnSpc>
            </a:pPr>
            <a:r>
              <a:rPr lang="en-US" sz="5799">
                <a:solidFill>
                  <a:srgbClr val="FFFFFF"/>
                </a:solidFill>
                <a:latin typeface="Averta 2"/>
              </a:rPr>
              <a:t>What do you need?</a:t>
            </a:r>
          </a:p>
        </p:txBody>
      </p:sp>
      <p:sp>
        <p:nvSpPr>
          <p:cNvPr id="16" name="TextBox 16"/>
          <p:cNvSpPr txBox="1"/>
          <p:nvPr/>
        </p:nvSpPr>
        <p:spPr>
          <a:xfrm>
            <a:off x="14933748" y="8837204"/>
            <a:ext cx="228155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Academic Statement</a:t>
            </a:r>
          </a:p>
        </p:txBody>
      </p:sp>
      <p:sp>
        <p:nvSpPr>
          <p:cNvPr id="17" name="TextBox 17"/>
          <p:cNvSpPr txBox="1"/>
          <p:nvPr/>
        </p:nvSpPr>
        <p:spPr>
          <a:xfrm>
            <a:off x="7898022" y="8919782"/>
            <a:ext cx="2491955"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Head and Shoulders Photo</a:t>
            </a:r>
          </a:p>
        </p:txBody>
      </p:sp>
      <p:sp>
        <p:nvSpPr>
          <p:cNvPr id="18" name="TextBox 18"/>
          <p:cNvSpPr txBox="1"/>
          <p:nvPr/>
        </p:nvSpPr>
        <p:spPr>
          <a:xfrm>
            <a:off x="4330131" y="8837204"/>
            <a:ext cx="2733246" cy="1048550"/>
          </a:xfrm>
          <a:prstGeom prst="rect">
            <a:avLst/>
          </a:prstGeom>
        </p:spPr>
        <p:txBody>
          <a:bodyPr lIns="0" tIns="0" rIns="0" bIns="0" rtlCol="0" anchor="t">
            <a:spAutoFit/>
          </a:bodyPr>
          <a:lstStyle/>
          <a:p>
            <a:pPr algn="ctr">
              <a:lnSpc>
                <a:spcPts val="2798"/>
              </a:lnSpc>
            </a:pPr>
            <a:r>
              <a:rPr lang="en-US" sz="2400">
                <a:solidFill>
                  <a:srgbClr val="000000"/>
                </a:solidFill>
                <a:latin typeface="Averta 2"/>
              </a:rPr>
              <a:t>Evidence of </a:t>
            </a:r>
          </a:p>
          <a:p>
            <a:pPr algn="ctr">
              <a:lnSpc>
                <a:spcPts val="2799"/>
              </a:lnSpc>
            </a:pPr>
            <a:r>
              <a:rPr lang="en-US" sz="2400">
                <a:solidFill>
                  <a:srgbClr val="000000"/>
                </a:solidFill>
                <a:latin typeface="Averta 2"/>
              </a:rPr>
              <a:t>English Language Proficiency</a:t>
            </a:r>
          </a:p>
        </p:txBody>
      </p:sp>
      <p:sp>
        <p:nvSpPr>
          <p:cNvPr id="19" name="TextBox 19"/>
          <p:cNvSpPr txBox="1"/>
          <p:nvPr/>
        </p:nvSpPr>
        <p:spPr>
          <a:xfrm>
            <a:off x="2192416" y="9095994"/>
            <a:ext cx="473302"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CV</a:t>
            </a:r>
          </a:p>
        </p:txBody>
      </p:sp>
      <p:sp>
        <p:nvSpPr>
          <p:cNvPr id="20" name="TextBox 20"/>
          <p:cNvSpPr txBox="1"/>
          <p:nvPr/>
        </p:nvSpPr>
        <p:spPr>
          <a:xfrm>
            <a:off x="15404196" y="5111112"/>
            <a:ext cx="150005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Personal Statement</a:t>
            </a:r>
          </a:p>
        </p:txBody>
      </p:sp>
      <p:sp>
        <p:nvSpPr>
          <p:cNvPr id="21" name="TextBox 21"/>
          <p:cNvSpPr txBox="1"/>
          <p:nvPr/>
        </p:nvSpPr>
        <p:spPr>
          <a:xfrm>
            <a:off x="8162424" y="5287325"/>
            <a:ext cx="1516008"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Transcript</a:t>
            </a:r>
          </a:p>
        </p:txBody>
      </p:sp>
      <p:sp>
        <p:nvSpPr>
          <p:cNvPr id="22" name="TextBox 22"/>
          <p:cNvSpPr txBox="1"/>
          <p:nvPr/>
        </p:nvSpPr>
        <p:spPr>
          <a:xfrm>
            <a:off x="5057299" y="5287325"/>
            <a:ext cx="1278910"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Passport</a:t>
            </a:r>
          </a:p>
        </p:txBody>
      </p:sp>
      <p:sp>
        <p:nvSpPr>
          <p:cNvPr id="23" name="TextBox 23"/>
          <p:cNvSpPr txBox="1"/>
          <p:nvPr/>
        </p:nvSpPr>
        <p:spPr>
          <a:xfrm>
            <a:off x="1718418" y="4934900"/>
            <a:ext cx="1522808" cy="696087"/>
          </a:xfrm>
          <a:prstGeom prst="rect">
            <a:avLst/>
          </a:prstGeom>
        </p:spPr>
        <p:txBody>
          <a:bodyPr lIns="0" tIns="0" rIns="0" bIns="0" rtlCol="0" anchor="t">
            <a:spAutoFit/>
          </a:bodyPr>
          <a:lstStyle/>
          <a:p>
            <a:pPr algn="ctr">
              <a:lnSpc>
                <a:spcPts val="2799"/>
              </a:lnSpc>
            </a:pPr>
            <a:r>
              <a:rPr lang="en-US" sz="2400">
                <a:solidFill>
                  <a:srgbClr val="010101"/>
                </a:solidFill>
                <a:latin typeface="Averta 2"/>
              </a:rPr>
              <a:t>Birth Certificate</a:t>
            </a:r>
          </a:p>
        </p:txBody>
      </p:sp>
      <p:sp>
        <p:nvSpPr>
          <p:cNvPr id="24" name="TextBox 24"/>
          <p:cNvSpPr txBox="1"/>
          <p:nvPr/>
        </p:nvSpPr>
        <p:spPr>
          <a:xfrm>
            <a:off x="11613055" y="5111112"/>
            <a:ext cx="165954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Evidence of Residence</a:t>
            </a:r>
          </a:p>
        </p:txBody>
      </p:sp>
      <p:sp>
        <p:nvSpPr>
          <p:cNvPr id="25" name="TextBox 25"/>
          <p:cNvSpPr txBox="1"/>
          <p:nvPr/>
        </p:nvSpPr>
        <p:spPr>
          <a:xfrm>
            <a:off x="11555490" y="8919782"/>
            <a:ext cx="1774678"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rPr>
              <a:t>Reference Letters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C7C82F"/>
            </a:solidFill>
          </p:spPr>
        </p:sp>
      </p:grpSp>
      <p:sp>
        <p:nvSpPr>
          <p:cNvPr id="4" name="Freeform 4"/>
          <p:cNvSpPr/>
          <p:nvPr/>
        </p:nvSpPr>
        <p:spPr>
          <a:xfrm>
            <a:off x="9271060"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5171729"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07239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0573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4377581" y="6328356"/>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8568581" y="631937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2725400" y="631937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1490813" y="3968169"/>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rPr>
              <a:t>Applications Opening and Closing</a:t>
            </a:r>
          </a:p>
        </p:txBody>
      </p:sp>
      <p:sp>
        <p:nvSpPr>
          <p:cNvPr id="12" name="TextBox 12"/>
          <p:cNvSpPr txBox="1"/>
          <p:nvPr/>
        </p:nvSpPr>
        <p:spPr>
          <a:xfrm>
            <a:off x="1490813" y="7079475"/>
            <a:ext cx="2966541" cy="923798"/>
          </a:xfrm>
          <a:prstGeom prst="rect">
            <a:avLst/>
          </a:prstGeom>
        </p:spPr>
        <p:txBody>
          <a:bodyPr lIns="0" tIns="0" rIns="0" bIns="0" rtlCol="0" anchor="t">
            <a:spAutoFit/>
          </a:bodyPr>
          <a:lstStyle/>
          <a:p>
            <a:pPr algn="ctr">
              <a:lnSpc>
                <a:spcPts val="3624"/>
              </a:lnSpc>
            </a:pPr>
            <a:r>
              <a:rPr lang="en-US" sz="3020">
                <a:solidFill>
                  <a:srgbClr val="000000"/>
                </a:solidFill>
                <a:latin typeface="Averta 3"/>
              </a:rPr>
              <a:t>June - September</a:t>
            </a:r>
          </a:p>
        </p:txBody>
      </p:sp>
      <p:sp>
        <p:nvSpPr>
          <p:cNvPr id="13" name="TextBox 13"/>
          <p:cNvSpPr txBox="1"/>
          <p:nvPr/>
        </p:nvSpPr>
        <p:spPr>
          <a:xfrm>
            <a:off x="5621090" y="3918198"/>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rPr>
              <a:t>Rhodes Interview and Selection</a:t>
            </a:r>
          </a:p>
        </p:txBody>
      </p:sp>
      <p:sp>
        <p:nvSpPr>
          <p:cNvPr id="14" name="TextBox 14"/>
          <p:cNvSpPr txBox="1"/>
          <p:nvPr/>
        </p:nvSpPr>
        <p:spPr>
          <a:xfrm>
            <a:off x="9711358" y="4187502"/>
            <a:ext cx="2966541"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rPr>
              <a:t>Oxford Application</a:t>
            </a:r>
          </a:p>
        </p:txBody>
      </p:sp>
      <p:sp>
        <p:nvSpPr>
          <p:cNvPr id="15" name="TextBox 15"/>
          <p:cNvSpPr txBox="1"/>
          <p:nvPr/>
        </p:nvSpPr>
        <p:spPr>
          <a:xfrm>
            <a:off x="14085830" y="4187502"/>
            <a:ext cx="2532004"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rPr>
              <a:t>Arrive in Oxford!</a:t>
            </a:r>
          </a:p>
        </p:txBody>
      </p:sp>
      <p:sp>
        <p:nvSpPr>
          <p:cNvPr id="16" name="TextBox 16"/>
          <p:cNvSpPr txBox="1"/>
          <p:nvPr/>
        </p:nvSpPr>
        <p:spPr>
          <a:xfrm>
            <a:off x="5634553" y="7079475"/>
            <a:ext cx="2966541" cy="923798"/>
          </a:xfrm>
          <a:prstGeom prst="rect">
            <a:avLst/>
          </a:prstGeom>
        </p:spPr>
        <p:txBody>
          <a:bodyPr lIns="0" tIns="0" rIns="0" bIns="0" rtlCol="0" anchor="t">
            <a:spAutoFit/>
          </a:bodyPr>
          <a:lstStyle/>
          <a:p>
            <a:pPr algn="ctr">
              <a:lnSpc>
                <a:spcPts val="3624"/>
              </a:lnSpc>
            </a:pPr>
            <a:r>
              <a:rPr lang="en-US" sz="3020">
                <a:solidFill>
                  <a:srgbClr val="000000"/>
                </a:solidFill>
                <a:latin typeface="Averta 3"/>
              </a:rPr>
              <a:t>October - December</a:t>
            </a:r>
          </a:p>
        </p:txBody>
      </p:sp>
      <p:sp>
        <p:nvSpPr>
          <p:cNvPr id="17" name="TextBox 17"/>
          <p:cNvSpPr txBox="1"/>
          <p:nvPr/>
        </p:nvSpPr>
        <p:spPr>
          <a:xfrm>
            <a:off x="9711358" y="7079475"/>
            <a:ext cx="2966541" cy="923798"/>
          </a:xfrm>
          <a:prstGeom prst="rect">
            <a:avLst/>
          </a:prstGeom>
        </p:spPr>
        <p:txBody>
          <a:bodyPr lIns="0" tIns="0" rIns="0" bIns="0" rtlCol="0" anchor="t">
            <a:spAutoFit/>
          </a:bodyPr>
          <a:lstStyle/>
          <a:p>
            <a:pPr algn="ctr">
              <a:lnSpc>
                <a:spcPts val="3624"/>
              </a:lnSpc>
            </a:pPr>
            <a:r>
              <a:rPr lang="en-US" sz="3020">
                <a:solidFill>
                  <a:srgbClr val="000000"/>
                </a:solidFill>
                <a:latin typeface="Averta 3"/>
              </a:rPr>
              <a:t>December - March </a:t>
            </a:r>
          </a:p>
        </p:txBody>
      </p:sp>
      <p:sp>
        <p:nvSpPr>
          <p:cNvPr id="18" name="TextBox 18"/>
          <p:cNvSpPr txBox="1"/>
          <p:nvPr/>
        </p:nvSpPr>
        <p:spPr>
          <a:xfrm>
            <a:off x="13910419" y="7308061"/>
            <a:ext cx="2966541" cy="466598"/>
          </a:xfrm>
          <a:prstGeom prst="rect">
            <a:avLst/>
          </a:prstGeom>
        </p:spPr>
        <p:txBody>
          <a:bodyPr lIns="0" tIns="0" rIns="0" bIns="0" rtlCol="0" anchor="t">
            <a:spAutoFit/>
          </a:bodyPr>
          <a:lstStyle/>
          <a:p>
            <a:pPr algn="ctr">
              <a:lnSpc>
                <a:spcPts val="3624"/>
              </a:lnSpc>
            </a:pPr>
            <a:r>
              <a:rPr lang="en-US" sz="3020">
                <a:solidFill>
                  <a:srgbClr val="000000"/>
                </a:solidFill>
                <a:latin typeface="Averta 3"/>
              </a:rPr>
              <a:t>September</a:t>
            </a:r>
          </a:p>
        </p:txBody>
      </p:sp>
      <p:sp>
        <p:nvSpPr>
          <p:cNvPr id="19" name="TextBox 19"/>
          <p:cNvSpPr txBox="1"/>
          <p:nvPr/>
        </p:nvSpPr>
        <p:spPr>
          <a:xfrm>
            <a:off x="990600" y="600075"/>
            <a:ext cx="9445750" cy="1006065"/>
          </a:xfrm>
          <a:prstGeom prst="rect">
            <a:avLst/>
          </a:prstGeom>
        </p:spPr>
        <p:txBody>
          <a:bodyPr lIns="0" tIns="0" rIns="0" bIns="0" rtlCol="0" anchor="t">
            <a:spAutoFit/>
          </a:bodyPr>
          <a:lstStyle/>
          <a:p>
            <a:pPr algn="l">
              <a:lnSpc>
                <a:spcPts val="8113"/>
              </a:lnSpc>
            </a:pPr>
            <a:r>
              <a:rPr lang="en-US" sz="5799">
                <a:solidFill>
                  <a:srgbClr val="1226AA"/>
                </a:solidFill>
                <a:latin typeface="Averta 2"/>
              </a:rPr>
              <a:t>The Application Process</a:t>
            </a:r>
          </a:p>
        </p:txBody>
      </p:sp>
      <p:sp>
        <p:nvSpPr>
          <p:cNvPr id="20" name="TextBox 20"/>
          <p:cNvSpPr txBox="1"/>
          <p:nvPr/>
        </p:nvSpPr>
        <p:spPr>
          <a:xfrm>
            <a:off x="4033625" y="9068054"/>
            <a:ext cx="9989888" cy="551942"/>
          </a:xfrm>
          <a:prstGeom prst="rect">
            <a:avLst/>
          </a:prstGeom>
        </p:spPr>
        <p:txBody>
          <a:bodyPr lIns="0" tIns="0" rIns="0" bIns="0" rtlCol="0" anchor="t">
            <a:spAutoFit/>
          </a:bodyPr>
          <a:lstStyle/>
          <a:p>
            <a:pPr algn="ctr">
              <a:lnSpc>
                <a:spcPts val="3964"/>
              </a:lnSpc>
            </a:pPr>
            <a:r>
              <a:rPr lang="en-US" sz="4800">
                <a:solidFill>
                  <a:srgbClr val="1226AA"/>
                </a:solidFill>
                <a:latin typeface="Averta 2"/>
              </a:rPr>
              <a:t>www.rhodeshouse.ox.ac.uk/apply</a:t>
            </a:r>
          </a:p>
        </p:txBody>
      </p:sp>
      <p:sp>
        <p:nvSpPr>
          <p:cNvPr id="21" name="Freeform 21"/>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3"/>
            <a:stretch>
              <a:fillRect l="-88" r="-88"/>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36EAB"/>
            </a:solidFill>
          </p:spPr>
        </p:sp>
      </p:grpSp>
      <p:grpSp>
        <p:nvGrpSpPr>
          <p:cNvPr id="4" name="Group 4"/>
          <p:cNvGrpSpPr/>
          <p:nvPr/>
        </p:nvGrpSpPr>
        <p:grpSpPr>
          <a:xfrm>
            <a:off x="10293626" y="2386583"/>
            <a:ext cx="6934200" cy="6934200"/>
            <a:chOff x="0" y="0"/>
            <a:chExt cx="9245600" cy="9245600"/>
          </a:xfrm>
        </p:grpSpPr>
        <p:sp>
          <p:nvSpPr>
            <p:cNvPr id="5" name="Freeform 5"/>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C7C82F"/>
            </a:solidFill>
          </p:spPr>
        </p:sp>
      </p:grpSp>
      <p:grpSp>
        <p:nvGrpSpPr>
          <p:cNvPr id="6" name="Group 6"/>
          <p:cNvGrpSpPr/>
          <p:nvPr/>
        </p:nvGrpSpPr>
        <p:grpSpPr>
          <a:xfrm>
            <a:off x="990600" y="2385391"/>
            <a:ext cx="6934200" cy="6934200"/>
            <a:chOff x="0" y="0"/>
            <a:chExt cx="9245600" cy="9245600"/>
          </a:xfrm>
        </p:grpSpPr>
        <p:sp>
          <p:nvSpPr>
            <p:cNvPr id="7" name="Freeform 7"/>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C7C82F"/>
            </a:solidFill>
          </p:spPr>
        </p:sp>
      </p:grpSp>
      <p:sp>
        <p:nvSpPr>
          <p:cNvPr id="8" name="TextBox 8"/>
          <p:cNvSpPr txBox="1"/>
          <p:nvPr/>
        </p:nvSpPr>
        <p:spPr>
          <a:xfrm>
            <a:off x="11019512" y="3619500"/>
            <a:ext cx="5482427" cy="4457700"/>
          </a:xfrm>
          <a:prstGeom prst="rect">
            <a:avLst/>
          </a:prstGeom>
        </p:spPr>
        <p:txBody>
          <a:bodyPr lIns="0" tIns="0" rIns="0" bIns="0" rtlCol="0" anchor="t">
            <a:spAutoFit/>
          </a:bodyPr>
          <a:lstStyle/>
          <a:p>
            <a:pPr algn="ctr">
              <a:lnSpc>
                <a:spcPts val="3162"/>
              </a:lnSpc>
            </a:pPr>
            <a:endParaRPr/>
          </a:p>
          <a:p>
            <a:pPr algn="ctr">
              <a:lnSpc>
                <a:spcPts val="3661"/>
              </a:lnSpc>
            </a:pPr>
            <a:r>
              <a:rPr lang="en-US" sz="2635">
                <a:solidFill>
                  <a:srgbClr val="000000"/>
                </a:solidFill>
                <a:latin typeface="Averta 1"/>
              </a:rPr>
              <a:t>We welcome applications from talented young persons of diverse backgrounds. Selection is made without regard to gender, gender identity, marital status, sexual orientation, race, ethnic origin, colour, religion, social background, caste, or disability.</a:t>
            </a:r>
          </a:p>
          <a:p>
            <a:pPr algn="ctr">
              <a:lnSpc>
                <a:spcPts val="3162"/>
              </a:lnSpc>
            </a:pPr>
            <a:endParaRPr lang="en-US" sz="2635">
              <a:solidFill>
                <a:srgbClr val="000000"/>
              </a:solidFill>
              <a:latin typeface="Averta 1"/>
            </a:endParaRPr>
          </a:p>
        </p:txBody>
      </p:sp>
      <p:sp>
        <p:nvSpPr>
          <p:cNvPr id="9" name="Freeform 9"/>
          <p:cNvSpPr/>
          <p:nvPr/>
        </p:nvSpPr>
        <p:spPr>
          <a:xfrm>
            <a:off x="3484401" y="6870098"/>
            <a:ext cx="1931002" cy="1931002"/>
          </a:xfrm>
          <a:custGeom>
            <a:avLst/>
            <a:gdLst/>
            <a:ahLst/>
            <a:cxnLst/>
            <a:rect l="l" t="t" r="r" b="b"/>
            <a:pathLst>
              <a:path w="1931002" h="1931002">
                <a:moveTo>
                  <a:pt x="0" y="0"/>
                </a:moveTo>
                <a:lnTo>
                  <a:pt x="1931002" y="0"/>
                </a:lnTo>
                <a:lnTo>
                  <a:pt x="1931002" y="1931002"/>
                </a:lnTo>
                <a:lnTo>
                  <a:pt x="0" y="1931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sp>
        <p:nvSpPr>
          <p:cNvPr id="12" name="Freeform 12"/>
          <p:cNvSpPr/>
          <p:nvPr/>
        </p:nvSpPr>
        <p:spPr>
          <a:xfrm>
            <a:off x="12753026" y="1662683"/>
            <a:ext cx="2015399" cy="2015399"/>
          </a:xfrm>
          <a:custGeom>
            <a:avLst/>
            <a:gdLst/>
            <a:ahLst/>
            <a:cxnLst/>
            <a:rect l="l" t="t" r="r" b="b"/>
            <a:pathLst>
              <a:path w="2015399" h="2015399">
                <a:moveTo>
                  <a:pt x="0" y="0"/>
                </a:moveTo>
                <a:lnTo>
                  <a:pt x="2015399" y="0"/>
                </a:lnTo>
                <a:lnTo>
                  <a:pt x="2015399" y="2015399"/>
                </a:lnTo>
                <a:lnTo>
                  <a:pt x="0" y="2015399"/>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8163432" y="5027662"/>
            <a:ext cx="1961135" cy="1397309"/>
          </a:xfrm>
          <a:custGeom>
            <a:avLst/>
            <a:gdLst/>
            <a:ahLst/>
            <a:cxnLst/>
            <a:rect l="l" t="t" r="r" b="b"/>
            <a:pathLst>
              <a:path w="1961135" h="1397309">
                <a:moveTo>
                  <a:pt x="0" y="0"/>
                </a:moveTo>
                <a:lnTo>
                  <a:pt x="1961136" y="0"/>
                </a:lnTo>
                <a:lnTo>
                  <a:pt x="1961136" y="1397309"/>
                </a:lnTo>
                <a:lnTo>
                  <a:pt x="0" y="13973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TextBox 14"/>
          <p:cNvSpPr txBox="1"/>
          <p:nvPr/>
        </p:nvSpPr>
        <p:spPr>
          <a:xfrm>
            <a:off x="2265192" y="4323521"/>
            <a:ext cx="4369419" cy="2428875"/>
          </a:xfrm>
          <a:prstGeom prst="rect">
            <a:avLst/>
          </a:prstGeom>
        </p:spPr>
        <p:txBody>
          <a:bodyPr lIns="0" tIns="0" rIns="0" bIns="0" rtlCol="0" anchor="t">
            <a:spAutoFit/>
          </a:bodyPr>
          <a:lstStyle/>
          <a:p>
            <a:pPr algn="ctr">
              <a:lnSpc>
                <a:spcPts val="3840"/>
              </a:lnSpc>
            </a:pPr>
            <a:endParaRPr/>
          </a:p>
          <a:p>
            <a:pPr algn="ctr">
              <a:lnSpc>
                <a:spcPts val="3840"/>
              </a:lnSpc>
            </a:pPr>
            <a:r>
              <a:rPr lang="en-US" sz="3200">
                <a:solidFill>
                  <a:srgbClr val="000000"/>
                </a:solidFill>
                <a:latin typeface="Averta 1"/>
              </a:rPr>
              <a:t>I’m not the type of person who can win a Rhodes Scholarship.</a:t>
            </a:r>
          </a:p>
          <a:p>
            <a:pPr algn="ctr">
              <a:lnSpc>
                <a:spcPts val="3840"/>
              </a:lnSpc>
            </a:pPr>
            <a:endParaRPr lang="en-US" sz="3200">
              <a:solidFill>
                <a:srgbClr val="000000"/>
              </a:solidFill>
              <a:latin typeface="Averta 1"/>
            </a:endParaRPr>
          </a:p>
        </p:txBody>
      </p:sp>
      <p:sp>
        <p:nvSpPr>
          <p:cNvPr id="15" name="TextBox 15"/>
          <p:cNvSpPr txBox="1"/>
          <p:nvPr/>
        </p:nvSpPr>
        <p:spPr>
          <a:xfrm>
            <a:off x="2156368" y="3789486"/>
            <a:ext cx="4587068" cy="572135"/>
          </a:xfrm>
          <a:prstGeom prst="rect">
            <a:avLst/>
          </a:prstGeom>
        </p:spPr>
        <p:txBody>
          <a:bodyPr lIns="0" tIns="0" rIns="0" bIns="0" rtlCol="0" anchor="t">
            <a:spAutoFit/>
          </a:bodyPr>
          <a:lstStyle/>
          <a:p>
            <a:pPr algn="ctr">
              <a:lnSpc>
                <a:spcPts val="4684"/>
              </a:lnSpc>
            </a:pPr>
            <a:r>
              <a:rPr lang="en-US" sz="3345">
                <a:solidFill>
                  <a:srgbClr val="000000"/>
                </a:solidFill>
                <a:latin typeface="Averta 2"/>
              </a:rPr>
              <a:t>MYTH NUMBER 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B08C56"/>
            </a:solidFill>
          </p:spPr>
        </p:sp>
      </p:grpSp>
      <p:grpSp>
        <p:nvGrpSpPr>
          <p:cNvPr id="4" name="Group 4"/>
          <p:cNvGrpSpPr/>
          <p:nvPr/>
        </p:nvGrpSpPr>
        <p:grpSpPr>
          <a:xfrm>
            <a:off x="10293626" y="2386583"/>
            <a:ext cx="6934200" cy="6934200"/>
            <a:chOff x="0" y="0"/>
            <a:chExt cx="9245600" cy="9245600"/>
          </a:xfrm>
        </p:grpSpPr>
        <p:sp>
          <p:nvSpPr>
            <p:cNvPr id="5" name="Freeform 5"/>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FCC25B">
                <a:alpha val="69804"/>
              </a:srgbClr>
            </a:solidFill>
          </p:spPr>
        </p:sp>
      </p:grpSp>
      <p:grpSp>
        <p:nvGrpSpPr>
          <p:cNvPr id="6" name="Group 6"/>
          <p:cNvGrpSpPr/>
          <p:nvPr/>
        </p:nvGrpSpPr>
        <p:grpSpPr>
          <a:xfrm>
            <a:off x="990600" y="2385391"/>
            <a:ext cx="6934200" cy="6934200"/>
            <a:chOff x="0" y="0"/>
            <a:chExt cx="9245600" cy="9245600"/>
          </a:xfrm>
        </p:grpSpPr>
        <p:sp>
          <p:nvSpPr>
            <p:cNvPr id="7" name="Freeform 7"/>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FCC25B">
                <a:alpha val="69804"/>
              </a:srgbClr>
            </a:solidFill>
          </p:spPr>
        </p:sp>
      </p:grpSp>
      <p:sp>
        <p:nvSpPr>
          <p:cNvPr id="8" name="Freeform 8"/>
          <p:cNvSpPr/>
          <p:nvPr/>
        </p:nvSpPr>
        <p:spPr>
          <a:xfrm>
            <a:off x="12753026" y="1662683"/>
            <a:ext cx="2015399" cy="2015399"/>
          </a:xfrm>
          <a:custGeom>
            <a:avLst/>
            <a:gdLst/>
            <a:ahLst/>
            <a:cxnLst/>
            <a:rect l="l" t="t" r="r" b="b"/>
            <a:pathLst>
              <a:path w="2015399" h="2015399">
                <a:moveTo>
                  <a:pt x="0" y="0"/>
                </a:moveTo>
                <a:lnTo>
                  <a:pt x="2015399" y="0"/>
                </a:lnTo>
                <a:lnTo>
                  <a:pt x="2015399" y="2015399"/>
                </a:lnTo>
                <a:lnTo>
                  <a:pt x="0" y="20153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11087094" y="3796225"/>
            <a:ext cx="5347264" cy="4200474"/>
          </a:xfrm>
          <a:prstGeom prst="rect">
            <a:avLst/>
          </a:prstGeom>
        </p:spPr>
        <p:txBody>
          <a:bodyPr lIns="0" tIns="0" rIns="0" bIns="0" rtlCol="0" anchor="t">
            <a:spAutoFit/>
          </a:bodyPr>
          <a:lstStyle/>
          <a:p>
            <a:pPr algn="ctr">
              <a:lnSpc>
                <a:spcPts val="3694"/>
              </a:lnSpc>
            </a:pPr>
            <a:endParaRPr/>
          </a:p>
          <a:p>
            <a:pPr algn="ctr">
              <a:lnSpc>
                <a:spcPts val="3694"/>
              </a:lnSpc>
            </a:pPr>
            <a:r>
              <a:rPr lang="en-US" sz="3078">
                <a:solidFill>
                  <a:srgbClr val="000000"/>
                </a:solidFill>
                <a:latin typeface="Averta 1"/>
              </a:rPr>
              <a:t>Academic excellence is important as you will need to be able to gain entry to the</a:t>
            </a:r>
          </a:p>
          <a:p>
            <a:pPr algn="ctr">
              <a:lnSpc>
                <a:spcPts val="3694"/>
              </a:lnSpc>
            </a:pPr>
            <a:r>
              <a:rPr lang="en-US" sz="3078">
                <a:solidFill>
                  <a:srgbClr val="000000"/>
                </a:solidFill>
                <a:latin typeface="Averta 1"/>
              </a:rPr>
              <a:t>University of Oxford; however, equally important is your commitment to serve</a:t>
            </a:r>
          </a:p>
          <a:p>
            <a:pPr algn="ctr">
              <a:lnSpc>
                <a:spcPts val="3694"/>
              </a:lnSpc>
            </a:pPr>
            <a:r>
              <a:rPr lang="en-US" sz="3078">
                <a:solidFill>
                  <a:srgbClr val="000000"/>
                </a:solidFill>
                <a:latin typeface="Averta 1"/>
              </a:rPr>
              <a:t>others.</a:t>
            </a:r>
          </a:p>
          <a:p>
            <a:pPr algn="ctr">
              <a:lnSpc>
                <a:spcPts val="3694"/>
              </a:lnSpc>
            </a:pPr>
            <a:endParaRPr lang="en-US" sz="3078">
              <a:solidFill>
                <a:srgbClr val="000000"/>
              </a:solidFill>
              <a:latin typeface="Averta 1"/>
            </a:endParaRPr>
          </a:p>
        </p:txBody>
      </p:sp>
      <p:sp>
        <p:nvSpPr>
          <p:cNvPr id="11" name="TextBox 11"/>
          <p:cNvSpPr txBox="1"/>
          <p:nvPr/>
        </p:nvSpPr>
        <p:spPr>
          <a:xfrm>
            <a:off x="2164166" y="3783185"/>
            <a:ext cx="4587068" cy="572135"/>
          </a:xfrm>
          <a:prstGeom prst="rect">
            <a:avLst/>
          </a:prstGeom>
        </p:spPr>
        <p:txBody>
          <a:bodyPr lIns="0" tIns="0" rIns="0" bIns="0" rtlCol="0" anchor="t">
            <a:spAutoFit/>
          </a:bodyPr>
          <a:lstStyle/>
          <a:p>
            <a:pPr algn="ctr">
              <a:lnSpc>
                <a:spcPts val="4684"/>
              </a:lnSpc>
            </a:pPr>
            <a:r>
              <a:rPr lang="en-US" sz="3345">
                <a:solidFill>
                  <a:srgbClr val="231F20"/>
                </a:solidFill>
                <a:latin typeface="Averta 2"/>
              </a:rPr>
              <a:t>MYTH NUMBER TWO</a:t>
            </a:r>
          </a:p>
        </p:txBody>
      </p:sp>
      <p:sp>
        <p:nvSpPr>
          <p:cNvPr id="12" name="TextBox 12"/>
          <p:cNvSpPr txBox="1"/>
          <p:nvPr/>
        </p:nvSpPr>
        <p:spPr>
          <a:xfrm>
            <a:off x="2435088" y="4690854"/>
            <a:ext cx="4015408" cy="1943100"/>
          </a:xfrm>
          <a:prstGeom prst="rect">
            <a:avLst/>
          </a:prstGeom>
        </p:spPr>
        <p:txBody>
          <a:bodyPr lIns="0" tIns="0" rIns="0" bIns="0" rtlCol="0" anchor="t">
            <a:spAutoFit/>
          </a:bodyPr>
          <a:lstStyle/>
          <a:p>
            <a:pPr algn="ctr">
              <a:lnSpc>
                <a:spcPts val="3840"/>
              </a:lnSpc>
            </a:pPr>
            <a:endParaRPr/>
          </a:p>
          <a:p>
            <a:pPr algn="ctr">
              <a:lnSpc>
                <a:spcPts val="3840"/>
              </a:lnSpc>
            </a:pPr>
            <a:r>
              <a:rPr lang="en-US" sz="3200">
                <a:solidFill>
                  <a:srgbClr val="000000"/>
                </a:solidFill>
                <a:latin typeface="Averta 1"/>
              </a:rPr>
              <a:t>I have to be top of my class.</a:t>
            </a:r>
          </a:p>
          <a:p>
            <a:pPr algn="ctr">
              <a:lnSpc>
                <a:spcPts val="3840"/>
              </a:lnSpc>
            </a:pPr>
            <a:endParaRPr lang="en-US" sz="3200">
              <a:solidFill>
                <a:srgbClr val="000000"/>
              </a:solidFill>
              <a:latin typeface="Averta 1"/>
            </a:endParaRPr>
          </a:p>
        </p:txBody>
      </p:sp>
      <p:sp>
        <p:nvSpPr>
          <p:cNvPr id="13" name="TextBox 13"/>
          <p:cNvSpPr txBox="1"/>
          <p:nvPr/>
        </p:nvSpPr>
        <p:spPr>
          <a:xfrm>
            <a:off x="990600" y="600075"/>
            <a:ext cx="10968607" cy="1005154"/>
          </a:xfrm>
          <a:prstGeom prst="rect">
            <a:avLst/>
          </a:prstGeom>
        </p:spPr>
        <p:txBody>
          <a:bodyPr lIns="0" tIns="0" rIns="0" bIns="0" rtlCol="0" anchor="t">
            <a:spAutoFit/>
          </a:bodyPr>
          <a:lstStyle/>
          <a:p>
            <a:pPr marL="0" lvl="0" indent="0" algn="l">
              <a:lnSpc>
                <a:spcPts val="8120"/>
              </a:lnSpc>
              <a:spcBef>
                <a:spcPct val="0"/>
              </a:spcBef>
            </a:pPr>
            <a:r>
              <a:rPr lang="en-US" sz="5799" u="none" strike="noStrike">
                <a:solidFill>
                  <a:srgbClr val="FCC25B"/>
                </a:solidFill>
                <a:latin typeface="Averta 2"/>
              </a:rPr>
              <a:t>Mythbusting the Scholarship</a:t>
            </a:r>
          </a:p>
        </p:txBody>
      </p:sp>
      <p:sp>
        <p:nvSpPr>
          <p:cNvPr id="14" name="Freeform 14"/>
          <p:cNvSpPr/>
          <p:nvPr/>
        </p:nvSpPr>
        <p:spPr>
          <a:xfrm>
            <a:off x="3484401" y="6870098"/>
            <a:ext cx="1931002" cy="1931002"/>
          </a:xfrm>
          <a:custGeom>
            <a:avLst/>
            <a:gdLst/>
            <a:ahLst/>
            <a:cxnLst/>
            <a:rect l="l" t="t" r="r" b="b"/>
            <a:pathLst>
              <a:path w="1931002" h="1931002">
                <a:moveTo>
                  <a:pt x="0" y="0"/>
                </a:moveTo>
                <a:lnTo>
                  <a:pt x="1931002" y="0"/>
                </a:lnTo>
                <a:lnTo>
                  <a:pt x="1931002" y="1931002"/>
                </a:lnTo>
                <a:lnTo>
                  <a:pt x="0" y="193100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8"/>
            <a:stretch>
              <a:fillRect l="-88" r="-88"/>
            </a:stretch>
          </a:blipFill>
        </p:spPr>
      </p:sp>
      <p:sp>
        <p:nvSpPr>
          <p:cNvPr id="16" name="Freeform 16"/>
          <p:cNvSpPr/>
          <p:nvPr/>
        </p:nvSpPr>
        <p:spPr>
          <a:xfrm>
            <a:off x="8163432" y="5027662"/>
            <a:ext cx="1961135" cy="1397309"/>
          </a:xfrm>
          <a:custGeom>
            <a:avLst/>
            <a:gdLst/>
            <a:ahLst/>
            <a:cxnLst/>
            <a:rect l="l" t="t" r="r" b="b"/>
            <a:pathLst>
              <a:path w="1961135" h="1397309">
                <a:moveTo>
                  <a:pt x="0" y="0"/>
                </a:moveTo>
                <a:lnTo>
                  <a:pt x="1961136" y="0"/>
                </a:lnTo>
                <a:lnTo>
                  <a:pt x="1961136" y="1397309"/>
                </a:lnTo>
                <a:lnTo>
                  <a:pt x="0" y="13973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4188"/>
            </a:solidFill>
          </p:spPr>
        </p:sp>
      </p:grpSp>
      <p:grpSp>
        <p:nvGrpSpPr>
          <p:cNvPr id="4" name="Group 4"/>
          <p:cNvGrpSpPr/>
          <p:nvPr/>
        </p:nvGrpSpPr>
        <p:grpSpPr>
          <a:xfrm>
            <a:off x="10293626" y="2393209"/>
            <a:ext cx="6934200" cy="6934200"/>
            <a:chOff x="0" y="0"/>
            <a:chExt cx="9245600" cy="9245600"/>
          </a:xfrm>
        </p:grpSpPr>
        <p:sp>
          <p:nvSpPr>
            <p:cNvPr id="5" name="Freeform 5"/>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FCC25B"/>
            </a:solidFill>
          </p:spPr>
        </p:sp>
      </p:grpSp>
      <p:grpSp>
        <p:nvGrpSpPr>
          <p:cNvPr id="6" name="Group 6"/>
          <p:cNvGrpSpPr/>
          <p:nvPr/>
        </p:nvGrpSpPr>
        <p:grpSpPr>
          <a:xfrm>
            <a:off x="990600" y="2392017"/>
            <a:ext cx="6934200" cy="6934200"/>
            <a:chOff x="0" y="0"/>
            <a:chExt cx="9245600" cy="9245600"/>
          </a:xfrm>
        </p:grpSpPr>
        <p:sp>
          <p:nvSpPr>
            <p:cNvPr id="7" name="Freeform 7"/>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FCC25B"/>
            </a:solidFill>
          </p:spPr>
        </p:sp>
      </p:grpSp>
      <p:sp>
        <p:nvSpPr>
          <p:cNvPr id="8" name="Freeform 8"/>
          <p:cNvSpPr/>
          <p:nvPr/>
        </p:nvSpPr>
        <p:spPr>
          <a:xfrm>
            <a:off x="3484401" y="6876724"/>
            <a:ext cx="1931002" cy="1931002"/>
          </a:xfrm>
          <a:custGeom>
            <a:avLst/>
            <a:gdLst/>
            <a:ahLst/>
            <a:cxnLst/>
            <a:rect l="l" t="t" r="r" b="b"/>
            <a:pathLst>
              <a:path w="1931002" h="1931002">
                <a:moveTo>
                  <a:pt x="0" y="0"/>
                </a:moveTo>
                <a:lnTo>
                  <a:pt x="1931002" y="0"/>
                </a:lnTo>
                <a:lnTo>
                  <a:pt x="1931002" y="1931002"/>
                </a:lnTo>
                <a:lnTo>
                  <a:pt x="0" y="1931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2156368" y="3744848"/>
            <a:ext cx="4587068" cy="572135"/>
          </a:xfrm>
          <a:prstGeom prst="rect">
            <a:avLst/>
          </a:prstGeom>
        </p:spPr>
        <p:txBody>
          <a:bodyPr lIns="0" tIns="0" rIns="0" bIns="0" rtlCol="0" anchor="t">
            <a:spAutoFit/>
          </a:bodyPr>
          <a:lstStyle/>
          <a:p>
            <a:pPr algn="ctr">
              <a:lnSpc>
                <a:spcPts val="4684"/>
              </a:lnSpc>
            </a:pPr>
            <a:r>
              <a:rPr lang="en-US" sz="3345">
                <a:solidFill>
                  <a:srgbClr val="000000"/>
                </a:solidFill>
                <a:latin typeface="Averta 2"/>
              </a:rPr>
              <a:t>MYTH NUMBER THREE</a:t>
            </a:r>
          </a:p>
        </p:txBody>
      </p:sp>
      <p:sp>
        <p:nvSpPr>
          <p:cNvPr id="10" name="TextBox 10"/>
          <p:cNvSpPr txBox="1"/>
          <p:nvPr/>
        </p:nvSpPr>
        <p:spPr>
          <a:xfrm>
            <a:off x="2097571" y="4354584"/>
            <a:ext cx="4720258" cy="2428875"/>
          </a:xfrm>
          <a:prstGeom prst="rect">
            <a:avLst/>
          </a:prstGeom>
        </p:spPr>
        <p:txBody>
          <a:bodyPr lIns="0" tIns="0" rIns="0" bIns="0" rtlCol="0" anchor="t">
            <a:spAutoFit/>
          </a:bodyPr>
          <a:lstStyle/>
          <a:p>
            <a:pPr algn="ctr">
              <a:lnSpc>
                <a:spcPts val="3840"/>
              </a:lnSpc>
            </a:pPr>
            <a:endParaRPr/>
          </a:p>
          <a:p>
            <a:pPr algn="ctr">
              <a:lnSpc>
                <a:spcPts val="3840"/>
              </a:lnSpc>
            </a:pPr>
            <a:r>
              <a:rPr lang="en-US" sz="3200">
                <a:solidFill>
                  <a:srgbClr val="000000"/>
                </a:solidFill>
                <a:latin typeface="Averta 1"/>
              </a:rPr>
              <a:t>I can’t apply because my country is not listed as a Rhodes constituency.</a:t>
            </a:r>
          </a:p>
          <a:p>
            <a:pPr algn="ctr">
              <a:lnSpc>
                <a:spcPts val="3840"/>
              </a:lnSpc>
            </a:pPr>
            <a:endParaRPr lang="en-US" sz="3200">
              <a:solidFill>
                <a:srgbClr val="000000"/>
              </a:solidFill>
              <a:latin typeface="Averta 1"/>
            </a:endParaRPr>
          </a:p>
        </p:txBody>
      </p:sp>
      <p:sp>
        <p:nvSpPr>
          <p:cNvPr id="11" name="TextBox 11"/>
          <p:cNvSpPr txBox="1"/>
          <p:nvPr/>
        </p:nvSpPr>
        <p:spPr>
          <a:xfrm>
            <a:off x="11231170" y="3758880"/>
            <a:ext cx="5145180" cy="4200474"/>
          </a:xfrm>
          <a:prstGeom prst="rect">
            <a:avLst/>
          </a:prstGeom>
        </p:spPr>
        <p:txBody>
          <a:bodyPr lIns="0" tIns="0" rIns="0" bIns="0" rtlCol="0" anchor="t">
            <a:spAutoFit/>
          </a:bodyPr>
          <a:lstStyle/>
          <a:p>
            <a:pPr algn="ctr">
              <a:lnSpc>
                <a:spcPts val="3694"/>
              </a:lnSpc>
            </a:pPr>
            <a:endParaRPr/>
          </a:p>
          <a:p>
            <a:pPr algn="ctr">
              <a:lnSpc>
                <a:spcPts val="3694"/>
              </a:lnSpc>
            </a:pPr>
            <a:r>
              <a:rPr lang="en-US" sz="3078">
                <a:solidFill>
                  <a:srgbClr val="000000"/>
                </a:solidFill>
                <a:latin typeface="Averta 1"/>
              </a:rPr>
              <a:t>We now offer two Global Scholarships for eligible candidates from the rest of the world (i.e. not connected to any other of our Constituencies) to apply for a Scholarship</a:t>
            </a:r>
          </a:p>
          <a:p>
            <a:pPr algn="ctr">
              <a:lnSpc>
                <a:spcPts val="3694"/>
              </a:lnSpc>
            </a:pPr>
            <a:endParaRPr lang="en-US" sz="3078">
              <a:solidFill>
                <a:srgbClr val="000000"/>
              </a:solidFill>
              <a:latin typeface="Averta 1"/>
            </a:endParaRPr>
          </a:p>
        </p:txBody>
      </p:sp>
      <p:sp>
        <p:nvSpPr>
          <p:cNvPr id="13" name="TextBox 13"/>
          <p:cNvSpPr txBox="1"/>
          <p:nvPr/>
        </p:nvSpPr>
        <p:spPr>
          <a:xfrm>
            <a:off x="990600" y="600075"/>
            <a:ext cx="11932047" cy="1006065"/>
          </a:xfrm>
          <a:prstGeom prst="rect">
            <a:avLst/>
          </a:prstGeom>
        </p:spPr>
        <p:txBody>
          <a:bodyPr lIns="0" tIns="0" rIns="0" bIns="0" rtlCol="0" anchor="t">
            <a:spAutoFit/>
          </a:bodyPr>
          <a:lstStyle/>
          <a:p>
            <a:pPr algn="l">
              <a:lnSpc>
                <a:spcPts val="8113"/>
              </a:lnSpc>
            </a:pPr>
            <a:r>
              <a:rPr lang="en-US" sz="5799">
                <a:solidFill>
                  <a:srgbClr val="FCC25B"/>
                </a:solidFill>
                <a:latin typeface="Averta 2"/>
              </a:rPr>
              <a:t>Mythbusting the Scholarship</a:t>
            </a:r>
          </a:p>
        </p:txBody>
      </p:sp>
      <p:sp>
        <p:nvSpPr>
          <p:cNvPr id="14" name="Freeform 14"/>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sp>
        <p:nvSpPr>
          <p:cNvPr id="15" name="Freeform 15"/>
          <p:cNvSpPr/>
          <p:nvPr/>
        </p:nvSpPr>
        <p:spPr>
          <a:xfrm>
            <a:off x="12753026" y="1662683"/>
            <a:ext cx="2015399" cy="2015399"/>
          </a:xfrm>
          <a:custGeom>
            <a:avLst/>
            <a:gdLst/>
            <a:ahLst/>
            <a:cxnLst/>
            <a:rect l="l" t="t" r="r" b="b"/>
            <a:pathLst>
              <a:path w="2015399" h="2015399">
                <a:moveTo>
                  <a:pt x="0" y="0"/>
                </a:moveTo>
                <a:lnTo>
                  <a:pt x="2015399" y="0"/>
                </a:lnTo>
                <a:lnTo>
                  <a:pt x="2015399" y="2015399"/>
                </a:lnTo>
                <a:lnTo>
                  <a:pt x="0" y="2015399"/>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8163432" y="5027662"/>
            <a:ext cx="1961135" cy="1397309"/>
          </a:xfrm>
          <a:custGeom>
            <a:avLst/>
            <a:gdLst/>
            <a:ahLst/>
            <a:cxnLst/>
            <a:rect l="l" t="t" r="r" b="b"/>
            <a:pathLst>
              <a:path w="1961135" h="1397309">
                <a:moveTo>
                  <a:pt x="0" y="0"/>
                </a:moveTo>
                <a:lnTo>
                  <a:pt x="1961136" y="0"/>
                </a:lnTo>
                <a:lnTo>
                  <a:pt x="1961136" y="1397309"/>
                </a:lnTo>
                <a:lnTo>
                  <a:pt x="0" y="13973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5C598"/>
            </a:solidFill>
          </p:spPr>
        </p:sp>
      </p:grpSp>
      <p:grpSp>
        <p:nvGrpSpPr>
          <p:cNvPr id="4" name="Group 4"/>
          <p:cNvGrpSpPr/>
          <p:nvPr/>
        </p:nvGrpSpPr>
        <p:grpSpPr>
          <a:xfrm>
            <a:off x="10293626" y="2393209"/>
            <a:ext cx="6934200" cy="6934200"/>
            <a:chOff x="0" y="0"/>
            <a:chExt cx="9245600" cy="9245600"/>
          </a:xfrm>
        </p:grpSpPr>
        <p:sp>
          <p:nvSpPr>
            <p:cNvPr id="5" name="Freeform 5"/>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1226AA"/>
            </a:solidFill>
          </p:spPr>
        </p:sp>
      </p:grpSp>
      <p:grpSp>
        <p:nvGrpSpPr>
          <p:cNvPr id="6" name="Group 6"/>
          <p:cNvGrpSpPr/>
          <p:nvPr/>
        </p:nvGrpSpPr>
        <p:grpSpPr>
          <a:xfrm>
            <a:off x="990600" y="2392017"/>
            <a:ext cx="6934200" cy="6934200"/>
            <a:chOff x="0" y="0"/>
            <a:chExt cx="9245600" cy="9245600"/>
          </a:xfrm>
        </p:grpSpPr>
        <p:sp>
          <p:nvSpPr>
            <p:cNvPr id="7" name="Freeform 7"/>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1226AA"/>
            </a:solidFill>
          </p:spPr>
        </p:sp>
      </p:grpSp>
      <p:sp>
        <p:nvSpPr>
          <p:cNvPr id="8" name="Freeform 8"/>
          <p:cNvSpPr/>
          <p:nvPr/>
        </p:nvSpPr>
        <p:spPr>
          <a:xfrm>
            <a:off x="3484401" y="6876724"/>
            <a:ext cx="1931002" cy="1931002"/>
          </a:xfrm>
          <a:custGeom>
            <a:avLst/>
            <a:gdLst/>
            <a:ahLst/>
            <a:cxnLst/>
            <a:rect l="l" t="t" r="r" b="b"/>
            <a:pathLst>
              <a:path w="1931002" h="1931002">
                <a:moveTo>
                  <a:pt x="0" y="0"/>
                </a:moveTo>
                <a:lnTo>
                  <a:pt x="1931002" y="0"/>
                </a:lnTo>
                <a:lnTo>
                  <a:pt x="1931002" y="1931002"/>
                </a:lnTo>
                <a:lnTo>
                  <a:pt x="0" y="1931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1583221" y="4157313"/>
            <a:ext cx="5748958" cy="2914650"/>
          </a:xfrm>
          <a:prstGeom prst="rect">
            <a:avLst/>
          </a:prstGeom>
        </p:spPr>
        <p:txBody>
          <a:bodyPr lIns="0" tIns="0" rIns="0" bIns="0" rtlCol="0" anchor="t">
            <a:spAutoFit/>
          </a:bodyPr>
          <a:lstStyle/>
          <a:p>
            <a:pPr algn="ctr">
              <a:lnSpc>
                <a:spcPts val="3840"/>
              </a:lnSpc>
            </a:pPr>
            <a:endParaRPr/>
          </a:p>
          <a:p>
            <a:pPr algn="ctr">
              <a:lnSpc>
                <a:spcPts val="3840"/>
              </a:lnSpc>
            </a:pPr>
            <a:r>
              <a:rPr lang="en-US" sz="3200">
                <a:solidFill>
                  <a:srgbClr val="FFFFFF"/>
                </a:solidFill>
                <a:latin typeface="Averta 1"/>
              </a:rPr>
              <a:t>You have to have done months of volunteer work abroad or started your</a:t>
            </a:r>
          </a:p>
          <a:p>
            <a:pPr algn="ctr">
              <a:lnSpc>
                <a:spcPts val="3840"/>
              </a:lnSpc>
            </a:pPr>
            <a:r>
              <a:rPr lang="en-US" sz="3200">
                <a:solidFill>
                  <a:srgbClr val="FFFFFF"/>
                </a:solidFill>
                <a:latin typeface="Averta 1"/>
              </a:rPr>
              <a:t>own NGO.</a:t>
            </a:r>
          </a:p>
          <a:p>
            <a:pPr algn="ctr">
              <a:lnSpc>
                <a:spcPts val="3840"/>
              </a:lnSpc>
            </a:pPr>
            <a:endParaRPr lang="en-US" sz="3200">
              <a:solidFill>
                <a:srgbClr val="FFFFFF"/>
              </a:solidFill>
              <a:latin typeface="Averta 1"/>
            </a:endParaRPr>
          </a:p>
        </p:txBody>
      </p:sp>
      <p:sp>
        <p:nvSpPr>
          <p:cNvPr id="10" name="TextBox 10"/>
          <p:cNvSpPr txBox="1"/>
          <p:nvPr/>
        </p:nvSpPr>
        <p:spPr>
          <a:xfrm>
            <a:off x="11049000" y="3800221"/>
            <a:ext cx="5655780" cy="4095725"/>
          </a:xfrm>
          <a:prstGeom prst="rect">
            <a:avLst/>
          </a:prstGeom>
        </p:spPr>
        <p:txBody>
          <a:bodyPr lIns="0" tIns="0" rIns="0" bIns="0" rtlCol="0" anchor="t">
            <a:spAutoFit/>
          </a:bodyPr>
          <a:lstStyle/>
          <a:p>
            <a:pPr algn="ctr">
              <a:lnSpc>
                <a:spcPts val="3286"/>
              </a:lnSpc>
            </a:pPr>
            <a:endParaRPr/>
          </a:p>
          <a:p>
            <a:pPr algn="ctr">
              <a:lnSpc>
                <a:spcPts val="3286"/>
              </a:lnSpc>
            </a:pPr>
            <a:r>
              <a:rPr lang="en-US" sz="2738">
                <a:solidFill>
                  <a:srgbClr val="FFFFFF"/>
                </a:solidFill>
                <a:latin typeface="Averta 1"/>
              </a:rPr>
              <a:t>As long as you demonstrate that you have worked to improve the lives of others, is what counts. It can be done in a multitude of ways in your own neighbourhood. You will also need to be able to talk in the interview about what you hope to do in the future.</a:t>
            </a:r>
          </a:p>
          <a:p>
            <a:pPr algn="ctr">
              <a:lnSpc>
                <a:spcPts val="3286"/>
              </a:lnSpc>
            </a:pPr>
            <a:endParaRPr lang="en-US" sz="2738">
              <a:solidFill>
                <a:srgbClr val="FFFFFF"/>
              </a:solidFill>
              <a:latin typeface="Averta 1"/>
            </a:endParaRPr>
          </a:p>
        </p:txBody>
      </p:sp>
      <p:sp>
        <p:nvSpPr>
          <p:cNvPr id="12" name="TextBox 12"/>
          <p:cNvSpPr txBox="1"/>
          <p:nvPr/>
        </p:nvSpPr>
        <p:spPr>
          <a:xfrm>
            <a:off x="2156368" y="3666494"/>
            <a:ext cx="4587068" cy="572135"/>
          </a:xfrm>
          <a:prstGeom prst="rect">
            <a:avLst/>
          </a:prstGeom>
        </p:spPr>
        <p:txBody>
          <a:bodyPr lIns="0" tIns="0" rIns="0" bIns="0" rtlCol="0" anchor="t">
            <a:spAutoFit/>
          </a:bodyPr>
          <a:lstStyle/>
          <a:p>
            <a:pPr algn="ctr">
              <a:lnSpc>
                <a:spcPts val="4684"/>
              </a:lnSpc>
            </a:pPr>
            <a:r>
              <a:rPr lang="en-US" sz="3345">
                <a:solidFill>
                  <a:srgbClr val="FFFFFF"/>
                </a:solidFill>
                <a:latin typeface="Averta 2"/>
              </a:rPr>
              <a:t>MYTH NUMBER FOUR</a:t>
            </a:r>
          </a:p>
        </p:txBody>
      </p:sp>
      <p:sp>
        <p:nvSpPr>
          <p:cNvPr id="13" name="TextBox 13"/>
          <p:cNvSpPr txBox="1"/>
          <p:nvPr/>
        </p:nvSpPr>
        <p:spPr>
          <a:xfrm>
            <a:off x="990600" y="600075"/>
            <a:ext cx="11217236" cy="1006065"/>
          </a:xfrm>
          <a:prstGeom prst="rect">
            <a:avLst/>
          </a:prstGeom>
        </p:spPr>
        <p:txBody>
          <a:bodyPr lIns="0" tIns="0" rIns="0" bIns="0" rtlCol="0" anchor="t">
            <a:spAutoFit/>
          </a:bodyPr>
          <a:lstStyle/>
          <a:p>
            <a:pPr algn="l">
              <a:lnSpc>
                <a:spcPts val="8113"/>
              </a:lnSpc>
            </a:pPr>
            <a:r>
              <a:rPr lang="en-US" sz="5799">
                <a:solidFill>
                  <a:srgbClr val="1226AA"/>
                </a:solidFill>
                <a:latin typeface="Averta 2"/>
              </a:rPr>
              <a:t>Mythbusting the Scholarship</a:t>
            </a:r>
          </a:p>
        </p:txBody>
      </p:sp>
      <p:sp>
        <p:nvSpPr>
          <p:cNvPr id="14" name="Freeform 14"/>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4"/>
            <a:stretch>
              <a:fillRect l="-88" r="-88"/>
            </a:stretch>
          </a:blipFill>
        </p:spPr>
      </p:sp>
      <p:sp>
        <p:nvSpPr>
          <p:cNvPr id="15" name="Freeform 15"/>
          <p:cNvSpPr/>
          <p:nvPr/>
        </p:nvSpPr>
        <p:spPr>
          <a:xfrm>
            <a:off x="12753026" y="1662683"/>
            <a:ext cx="2015399" cy="2015399"/>
          </a:xfrm>
          <a:custGeom>
            <a:avLst/>
            <a:gdLst/>
            <a:ahLst/>
            <a:cxnLst/>
            <a:rect l="l" t="t" r="r" b="b"/>
            <a:pathLst>
              <a:path w="2015399" h="2015399">
                <a:moveTo>
                  <a:pt x="0" y="0"/>
                </a:moveTo>
                <a:lnTo>
                  <a:pt x="2015399" y="0"/>
                </a:lnTo>
                <a:lnTo>
                  <a:pt x="2015399" y="2015399"/>
                </a:lnTo>
                <a:lnTo>
                  <a:pt x="0" y="2015399"/>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8163432" y="5027662"/>
            <a:ext cx="1961135" cy="1397309"/>
          </a:xfrm>
          <a:custGeom>
            <a:avLst/>
            <a:gdLst/>
            <a:ahLst/>
            <a:cxnLst/>
            <a:rect l="l" t="t" r="r" b="b"/>
            <a:pathLst>
              <a:path w="1961135" h="1397309">
                <a:moveTo>
                  <a:pt x="0" y="0"/>
                </a:moveTo>
                <a:lnTo>
                  <a:pt x="1961136" y="0"/>
                </a:lnTo>
                <a:lnTo>
                  <a:pt x="1961136" y="1397309"/>
                </a:lnTo>
                <a:lnTo>
                  <a:pt x="0" y="13973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26B21"/>
            </a:solidFill>
          </p:spPr>
        </p:sp>
      </p:grpSp>
      <p:grpSp>
        <p:nvGrpSpPr>
          <p:cNvPr id="4" name="Group 4"/>
          <p:cNvGrpSpPr/>
          <p:nvPr/>
        </p:nvGrpSpPr>
        <p:grpSpPr>
          <a:xfrm>
            <a:off x="10293626" y="2393209"/>
            <a:ext cx="6934200" cy="6934200"/>
            <a:chOff x="0" y="0"/>
            <a:chExt cx="9245600" cy="9245600"/>
          </a:xfrm>
        </p:grpSpPr>
        <p:sp>
          <p:nvSpPr>
            <p:cNvPr id="5" name="Freeform 5"/>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FDDCA1"/>
            </a:solidFill>
          </p:spPr>
        </p:sp>
      </p:grpSp>
      <p:grpSp>
        <p:nvGrpSpPr>
          <p:cNvPr id="6" name="Group 6"/>
          <p:cNvGrpSpPr/>
          <p:nvPr/>
        </p:nvGrpSpPr>
        <p:grpSpPr>
          <a:xfrm>
            <a:off x="990600" y="2392017"/>
            <a:ext cx="6934200" cy="6934200"/>
            <a:chOff x="0" y="0"/>
            <a:chExt cx="9245600" cy="9245600"/>
          </a:xfrm>
        </p:grpSpPr>
        <p:sp>
          <p:nvSpPr>
            <p:cNvPr id="7" name="Freeform 7"/>
            <p:cNvSpPr/>
            <p:nvPr/>
          </p:nvSpPr>
          <p:spPr>
            <a:xfrm>
              <a:off x="0" y="0"/>
              <a:ext cx="9245600" cy="9245600"/>
            </a:xfrm>
            <a:custGeom>
              <a:avLst/>
              <a:gdLst/>
              <a:ahLst/>
              <a:cxnLst/>
              <a:rect l="l" t="t" r="r" b="b"/>
              <a:pathLst>
                <a:path w="9245600" h="9245600">
                  <a:moveTo>
                    <a:pt x="0" y="4622800"/>
                  </a:moveTo>
                  <a:cubicBezTo>
                    <a:pt x="0" y="2069719"/>
                    <a:pt x="2069719" y="0"/>
                    <a:pt x="4622800" y="0"/>
                  </a:cubicBezTo>
                  <a:cubicBezTo>
                    <a:pt x="7175881" y="0"/>
                    <a:pt x="9245600" y="2069719"/>
                    <a:pt x="9245600" y="4622800"/>
                  </a:cubicBezTo>
                  <a:cubicBezTo>
                    <a:pt x="9245600" y="7175881"/>
                    <a:pt x="7175881" y="9245600"/>
                    <a:pt x="4622800" y="9245600"/>
                  </a:cubicBezTo>
                  <a:cubicBezTo>
                    <a:pt x="2069719" y="9245600"/>
                    <a:pt x="0" y="7175881"/>
                    <a:pt x="0" y="4622800"/>
                  </a:cubicBezTo>
                  <a:close/>
                </a:path>
              </a:pathLst>
            </a:custGeom>
            <a:solidFill>
              <a:srgbClr val="FDDCA1"/>
            </a:solidFill>
          </p:spPr>
        </p:sp>
      </p:grpSp>
      <p:sp>
        <p:nvSpPr>
          <p:cNvPr id="8" name="Freeform 8"/>
          <p:cNvSpPr/>
          <p:nvPr/>
        </p:nvSpPr>
        <p:spPr>
          <a:xfrm>
            <a:off x="3484401" y="6876724"/>
            <a:ext cx="1931002" cy="1931002"/>
          </a:xfrm>
          <a:custGeom>
            <a:avLst/>
            <a:gdLst/>
            <a:ahLst/>
            <a:cxnLst/>
            <a:rect l="l" t="t" r="r" b="b"/>
            <a:pathLst>
              <a:path w="1931002" h="1931002">
                <a:moveTo>
                  <a:pt x="0" y="0"/>
                </a:moveTo>
                <a:lnTo>
                  <a:pt x="1931002" y="0"/>
                </a:lnTo>
                <a:lnTo>
                  <a:pt x="1931002" y="1931002"/>
                </a:lnTo>
                <a:lnTo>
                  <a:pt x="0" y="19310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2753026" y="1662683"/>
            <a:ext cx="2015399" cy="2015399"/>
          </a:xfrm>
          <a:custGeom>
            <a:avLst/>
            <a:gdLst/>
            <a:ahLst/>
            <a:cxnLst/>
            <a:rect l="l" t="t" r="r" b="b"/>
            <a:pathLst>
              <a:path w="2015399" h="2015399">
                <a:moveTo>
                  <a:pt x="0" y="0"/>
                </a:moveTo>
                <a:lnTo>
                  <a:pt x="2015399" y="0"/>
                </a:lnTo>
                <a:lnTo>
                  <a:pt x="2015399" y="2015399"/>
                </a:lnTo>
                <a:lnTo>
                  <a:pt x="0" y="20153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11125200" y="4337446"/>
            <a:ext cx="5160143" cy="2867000"/>
          </a:xfrm>
          <a:prstGeom prst="rect">
            <a:avLst/>
          </a:prstGeom>
        </p:spPr>
        <p:txBody>
          <a:bodyPr lIns="0" tIns="0" rIns="0" bIns="0" rtlCol="0" anchor="t">
            <a:spAutoFit/>
          </a:bodyPr>
          <a:lstStyle/>
          <a:p>
            <a:pPr algn="ctr">
              <a:lnSpc>
                <a:spcPts val="3286"/>
              </a:lnSpc>
            </a:pPr>
            <a:r>
              <a:rPr lang="en-US" sz="2738">
                <a:solidFill>
                  <a:srgbClr val="231F1F"/>
                </a:solidFill>
                <a:latin typeface="Averta 1"/>
              </a:rPr>
              <a:t>Today’s Rhodes Scholars include Presidents and Prime Ministers, but also medical</a:t>
            </a:r>
          </a:p>
          <a:p>
            <a:pPr algn="ctr">
              <a:lnSpc>
                <a:spcPts val="3286"/>
              </a:lnSpc>
            </a:pPr>
            <a:r>
              <a:rPr lang="en-US" sz="2738">
                <a:solidFill>
                  <a:srgbClr val="231F1F"/>
                </a:solidFill>
                <a:latin typeface="Averta 1"/>
              </a:rPr>
              <a:t>researchers, social workers, artists, journalists, lawyers, teachers, activists, poets, doctors and many more!</a:t>
            </a:r>
          </a:p>
        </p:txBody>
      </p:sp>
      <p:sp>
        <p:nvSpPr>
          <p:cNvPr id="12" name="TextBox 12"/>
          <p:cNvSpPr txBox="1"/>
          <p:nvPr/>
        </p:nvSpPr>
        <p:spPr>
          <a:xfrm>
            <a:off x="1583221" y="4562805"/>
            <a:ext cx="5748958" cy="1943100"/>
          </a:xfrm>
          <a:prstGeom prst="rect">
            <a:avLst/>
          </a:prstGeom>
        </p:spPr>
        <p:txBody>
          <a:bodyPr lIns="0" tIns="0" rIns="0" bIns="0" rtlCol="0" anchor="t">
            <a:spAutoFit/>
          </a:bodyPr>
          <a:lstStyle/>
          <a:p>
            <a:pPr algn="ctr">
              <a:lnSpc>
                <a:spcPts val="3840"/>
              </a:lnSpc>
            </a:pPr>
            <a:endParaRPr/>
          </a:p>
          <a:p>
            <a:pPr algn="ctr">
              <a:lnSpc>
                <a:spcPts val="3840"/>
              </a:lnSpc>
            </a:pPr>
            <a:r>
              <a:rPr lang="en-US" sz="3200">
                <a:solidFill>
                  <a:srgbClr val="000000"/>
                </a:solidFill>
                <a:latin typeface="Averta 1"/>
              </a:rPr>
              <a:t>Most Scholars end up as political leaders.</a:t>
            </a:r>
          </a:p>
          <a:p>
            <a:pPr algn="ctr">
              <a:lnSpc>
                <a:spcPts val="3840"/>
              </a:lnSpc>
            </a:pPr>
            <a:endParaRPr lang="en-US" sz="3200">
              <a:solidFill>
                <a:srgbClr val="000000"/>
              </a:solidFill>
              <a:latin typeface="Averta 1"/>
            </a:endParaRPr>
          </a:p>
        </p:txBody>
      </p:sp>
      <p:sp>
        <p:nvSpPr>
          <p:cNvPr id="13" name="TextBox 13"/>
          <p:cNvSpPr txBox="1"/>
          <p:nvPr/>
        </p:nvSpPr>
        <p:spPr>
          <a:xfrm>
            <a:off x="2029075" y="3698640"/>
            <a:ext cx="4587068" cy="572135"/>
          </a:xfrm>
          <a:prstGeom prst="rect">
            <a:avLst/>
          </a:prstGeom>
        </p:spPr>
        <p:txBody>
          <a:bodyPr lIns="0" tIns="0" rIns="0" bIns="0" rtlCol="0" anchor="t">
            <a:spAutoFit/>
          </a:bodyPr>
          <a:lstStyle/>
          <a:p>
            <a:pPr algn="ctr">
              <a:lnSpc>
                <a:spcPts val="4684"/>
              </a:lnSpc>
            </a:pPr>
            <a:r>
              <a:rPr lang="en-US" sz="3345">
                <a:solidFill>
                  <a:srgbClr val="000000"/>
                </a:solidFill>
                <a:latin typeface="Averta 2"/>
              </a:rPr>
              <a:t>MYTH NUMBER FIVE</a:t>
            </a:r>
          </a:p>
        </p:txBody>
      </p:sp>
      <p:sp>
        <p:nvSpPr>
          <p:cNvPr id="14" name="TextBox 14"/>
          <p:cNvSpPr txBox="1"/>
          <p:nvPr/>
        </p:nvSpPr>
        <p:spPr>
          <a:xfrm>
            <a:off x="990600" y="600075"/>
            <a:ext cx="11139540" cy="1006067"/>
          </a:xfrm>
          <a:prstGeom prst="rect">
            <a:avLst/>
          </a:prstGeom>
        </p:spPr>
        <p:txBody>
          <a:bodyPr lIns="0" tIns="0" rIns="0" bIns="0" rtlCol="0" anchor="t">
            <a:spAutoFit/>
          </a:bodyPr>
          <a:lstStyle/>
          <a:p>
            <a:pPr marL="0" lvl="0" indent="0" algn="l">
              <a:lnSpc>
                <a:spcPts val="8113"/>
              </a:lnSpc>
              <a:spcBef>
                <a:spcPct val="0"/>
              </a:spcBef>
            </a:pPr>
            <a:r>
              <a:rPr lang="en-US" sz="5799" u="none" strike="noStrike">
                <a:solidFill>
                  <a:srgbClr val="FDDCA1"/>
                </a:solidFill>
                <a:latin typeface="Averta 2"/>
              </a:rPr>
              <a:t>Mythbusting the Scholarship</a:t>
            </a:r>
          </a:p>
        </p:txBody>
      </p:sp>
      <p:sp>
        <p:nvSpPr>
          <p:cNvPr id="15" name="Freeform 15"/>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6"/>
            <a:stretch>
              <a:fillRect l="-88" r="-88"/>
            </a:stretch>
          </a:blipFill>
        </p:spPr>
      </p:sp>
      <p:sp>
        <p:nvSpPr>
          <p:cNvPr id="16" name="Freeform 16"/>
          <p:cNvSpPr/>
          <p:nvPr/>
        </p:nvSpPr>
        <p:spPr>
          <a:xfrm>
            <a:off x="8163432" y="5027662"/>
            <a:ext cx="1961135" cy="1397309"/>
          </a:xfrm>
          <a:custGeom>
            <a:avLst/>
            <a:gdLst/>
            <a:ahLst/>
            <a:cxnLst/>
            <a:rect l="l" t="t" r="r" b="b"/>
            <a:pathLst>
              <a:path w="1961135" h="1397309">
                <a:moveTo>
                  <a:pt x="0" y="0"/>
                </a:moveTo>
                <a:lnTo>
                  <a:pt x="1961136" y="0"/>
                </a:lnTo>
                <a:lnTo>
                  <a:pt x="1961136" y="1397309"/>
                </a:lnTo>
                <a:lnTo>
                  <a:pt x="0" y="1397309"/>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0B4BB"/>
            </a:solidFill>
          </p:spPr>
        </p:sp>
      </p:grpSp>
      <p:sp>
        <p:nvSpPr>
          <p:cNvPr id="4" name="Freeform 4"/>
          <p:cNvSpPr/>
          <p:nvPr/>
        </p:nvSpPr>
        <p:spPr>
          <a:xfrm>
            <a:off x="1001405" y="4380971"/>
            <a:ext cx="1933437" cy="1933437"/>
          </a:xfrm>
          <a:custGeom>
            <a:avLst/>
            <a:gdLst/>
            <a:ahLst/>
            <a:cxnLst/>
            <a:rect l="l" t="t" r="r" b="b"/>
            <a:pathLst>
              <a:path w="1933437" h="1933437">
                <a:moveTo>
                  <a:pt x="0" y="0"/>
                </a:moveTo>
                <a:lnTo>
                  <a:pt x="1933437" y="0"/>
                </a:lnTo>
                <a:lnTo>
                  <a:pt x="1933437" y="1933437"/>
                </a:lnTo>
                <a:lnTo>
                  <a:pt x="0" y="19334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70486" y="4380971"/>
            <a:ext cx="1933437" cy="1933437"/>
          </a:xfrm>
          <a:custGeom>
            <a:avLst/>
            <a:gdLst/>
            <a:ahLst/>
            <a:cxnLst/>
            <a:rect l="l" t="t" r="r" b="b"/>
            <a:pathLst>
              <a:path w="1933437" h="1933437">
                <a:moveTo>
                  <a:pt x="0" y="0"/>
                </a:moveTo>
                <a:lnTo>
                  <a:pt x="1933437" y="0"/>
                </a:lnTo>
                <a:lnTo>
                  <a:pt x="1933437" y="1933437"/>
                </a:lnTo>
                <a:lnTo>
                  <a:pt x="0" y="19334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539566" y="4381499"/>
            <a:ext cx="1933437" cy="1933437"/>
          </a:xfrm>
          <a:custGeom>
            <a:avLst/>
            <a:gdLst/>
            <a:ahLst/>
            <a:cxnLst/>
            <a:rect l="l" t="t" r="r" b="b"/>
            <a:pathLst>
              <a:path w="1933437" h="1933437">
                <a:moveTo>
                  <a:pt x="0" y="0"/>
                </a:moveTo>
                <a:lnTo>
                  <a:pt x="1933437" y="0"/>
                </a:lnTo>
                <a:lnTo>
                  <a:pt x="1933437" y="1933437"/>
                </a:lnTo>
                <a:lnTo>
                  <a:pt x="0" y="19334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7806378" y="4362449"/>
            <a:ext cx="2161460" cy="1905612"/>
          </a:xfrm>
          <a:custGeom>
            <a:avLst/>
            <a:gdLst/>
            <a:ahLst/>
            <a:cxnLst/>
            <a:rect l="l" t="t" r="r" b="b"/>
            <a:pathLst>
              <a:path w="2161460" h="1905612">
                <a:moveTo>
                  <a:pt x="0" y="0"/>
                </a:moveTo>
                <a:lnTo>
                  <a:pt x="2161460" y="0"/>
                </a:lnTo>
                <a:lnTo>
                  <a:pt x="2161460" y="1905612"/>
                </a:lnTo>
                <a:lnTo>
                  <a:pt x="0" y="1905612"/>
                </a:lnTo>
                <a:lnTo>
                  <a:pt x="0" y="0"/>
                </a:lnTo>
                <a:close/>
              </a:path>
            </a:pathLst>
          </a:custGeom>
          <a:blipFill>
            <a:blip r:embed="rId8">
              <a:extLst>
                <a:ext uri="{96DAC541-7B7A-43D3-8B79-37D633B846F1}">
                  <asvg:svgBlip xmlns:asvg="http://schemas.microsoft.com/office/drawing/2016/SVG/main" xmlns="" r:embed="rId9"/>
                </a:ext>
              </a:extLst>
            </a:blip>
            <a:stretch>
              <a:fillRect b="-13426"/>
            </a:stretch>
          </a:blipFill>
        </p:spPr>
      </p:sp>
      <p:sp>
        <p:nvSpPr>
          <p:cNvPr id="8" name="Freeform 8"/>
          <p:cNvSpPr/>
          <p:nvPr/>
        </p:nvSpPr>
        <p:spPr>
          <a:xfrm>
            <a:off x="10301214" y="4446228"/>
            <a:ext cx="1887758" cy="1887758"/>
          </a:xfrm>
          <a:custGeom>
            <a:avLst/>
            <a:gdLst/>
            <a:ahLst/>
            <a:cxnLst/>
            <a:rect l="l" t="t" r="r" b="b"/>
            <a:pathLst>
              <a:path w="1887758" h="1887758">
                <a:moveTo>
                  <a:pt x="0" y="0"/>
                </a:moveTo>
                <a:lnTo>
                  <a:pt x="1887757" y="0"/>
                </a:lnTo>
                <a:lnTo>
                  <a:pt x="1887757" y="1887758"/>
                </a:lnTo>
                <a:lnTo>
                  <a:pt x="0" y="18877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2341564" y="2599357"/>
            <a:ext cx="6275800" cy="7978572"/>
          </a:xfrm>
          <a:custGeom>
            <a:avLst/>
            <a:gdLst/>
            <a:ahLst/>
            <a:cxnLst/>
            <a:rect l="l" t="t" r="r" b="b"/>
            <a:pathLst>
              <a:path w="6275800" h="7978572">
                <a:moveTo>
                  <a:pt x="0" y="0"/>
                </a:moveTo>
                <a:lnTo>
                  <a:pt x="6275800" y="0"/>
                </a:lnTo>
                <a:lnTo>
                  <a:pt x="6275800" y="7978572"/>
                </a:lnTo>
                <a:lnTo>
                  <a:pt x="0" y="7978572"/>
                </a:lnTo>
                <a:lnTo>
                  <a:pt x="0" y="0"/>
                </a:lnTo>
                <a:close/>
              </a:path>
            </a:pathLst>
          </a:custGeom>
          <a:blipFill>
            <a:blip r:embed="rId12"/>
            <a:stretch>
              <a:fillRect l="-832" r="-833"/>
            </a:stretch>
          </a:blipFill>
        </p:spPr>
      </p:sp>
      <p:sp>
        <p:nvSpPr>
          <p:cNvPr id="10" name="TextBox 10"/>
          <p:cNvSpPr txBox="1"/>
          <p:nvPr/>
        </p:nvSpPr>
        <p:spPr>
          <a:xfrm>
            <a:off x="990600" y="600075"/>
            <a:ext cx="12114904" cy="1006065"/>
          </a:xfrm>
          <a:prstGeom prst="rect">
            <a:avLst/>
          </a:prstGeom>
        </p:spPr>
        <p:txBody>
          <a:bodyPr lIns="0" tIns="0" rIns="0" bIns="0" rtlCol="0" anchor="t">
            <a:spAutoFit/>
          </a:bodyPr>
          <a:lstStyle/>
          <a:p>
            <a:pPr algn="l">
              <a:lnSpc>
                <a:spcPts val="8113"/>
              </a:lnSpc>
            </a:pPr>
            <a:r>
              <a:rPr lang="en-US" sz="5799">
                <a:solidFill>
                  <a:srgbClr val="FFFFFF"/>
                </a:solidFill>
                <a:latin typeface="Averta 2"/>
              </a:rPr>
              <a:t>Stay in Touch! </a:t>
            </a:r>
          </a:p>
        </p:txBody>
      </p:sp>
      <p:sp>
        <p:nvSpPr>
          <p:cNvPr id="11" name="TextBox 11"/>
          <p:cNvSpPr txBox="1"/>
          <p:nvPr/>
        </p:nvSpPr>
        <p:spPr>
          <a:xfrm>
            <a:off x="1028700" y="6899863"/>
            <a:ext cx="11391900" cy="27857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Our social media is a great place to learn more about the Scholarship - keep track of key application dates, access useful resources, and ask current Rhodes Scholars questions about Oxford during Instagram takeovers. You can find us at the channels above!</a:t>
            </a:r>
          </a:p>
        </p:txBody>
      </p:sp>
      <p:sp>
        <p:nvSpPr>
          <p:cNvPr id="12" name="TextBox 12"/>
          <p:cNvSpPr txBox="1"/>
          <p:nvPr/>
        </p:nvSpPr>
        <p:spPr>
          <a:xfrm>
            <a:off x="1028700" y="2156396"/>
            <a:ext cx="14795205" cy="485775"/>
          </a:xfrm>
          <a:prstGeom prst="rect">
            <a:avLst/>
          </a:prstGeom>
        </p:spPr>
        <p:txBody>
          <a:bodyPr lIns="0" tIns="0" rIns="0" bIns="0" rtlCol="0" anchor="t">
            <a:spAutoFit/>
          </a:bodyPr>
          <a:lstStyle/>
          <a:p>
            <a:pPr algn="l">
              <a:lnSpc>
                <a:spcPts val="3840"/>
              </a:lnSpc>
            </a:pPr>
            <a:r>
              <a:rPr lang="en-US" sz="3200">
                <a:solidFill>
                  <a:srgbClr val="000000"/>
                </a:solidFill>
                <a:latin typeface="Averta 1"/>
              </a:rPr>
              <a:t>Find out more about the Scholarship and apply by visiting our website:</a:t>
            </a:r>
          </a:p>
        </p:txBody>
      </p:sp>
      <p:sp>
        <p:nvSpPr>
          <p:cNvPr id="13" name="TextBox 13"/>
          <p:cNvSpPr txBox="1"/>
          <p:nvPr/>
        </p:nvSpPr>
        <p:spPr>
          <a:xfrm>
            <a:off x="1028699" y="3105624"/>
            <a:ext cx="11856437" cy="598170"/>
          </a:xfrm>
          <a:prstGeom prst="rect">
            <a:avLst/>
          </a:prstGeom>
        </p:spPr>
        <p:txBody>
          <a:bodyPr lIns="0" tIns="0" rIns="0" bIns="0" rtlCol="0" anchor="t">
            <a:spAutoFit/>
          </a:bodyPr>
          <a:lstStyle/>
          <a:p>
            <a:pPr algn="l">
              <a:lnSpc>
                <a:spcPts val="4695"/>
              </a:lnSpc>
            </a:pPr>
            <a:r>
              <a:rPr lang="en-US" sz="4400">
                <a:solidFill>
                  <a:srgbClr val="FFFFFF"/>
                </a:solidFill>
                <a:latin typeface="Averta 2"/>
              </a:rPr>
              <a:t>www.rhodeshouse.ox.ac.uk/apply</a:t>
            </a:r>
          </a:p>
        </p:txBody>
      </p:sp>
      <p:sp>
        <p:nvSpPr>
          <p:cNvPr id="14" name="Freeform 14"/>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3"/>
            <a:stretch>
              <a:fillRect l="-88" r="-88"/>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81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6521282" y="1257300"/>
            <a:ext cx="5245437" cy="6464448"/>
          </a:xfrm>
          <a:custGeom>
            <a:avLst/>
            <a:gdLst/>
            <a:ahLst/>
            <a:cxnLst/>
            <a:rect l="l" t="t" r="r" b="b"/>
            <a:pathLst>
              <a:path w="5245437" h="6464448">
                <a:moveTo>
                  <a:pt x="0" y="0"/>
                </a:moveTo>
                <a:lnTo>
                  <a:pt x="5245437" y="0"/>
                </a:lnTo>
                <a:lnTo>
                  <a:pt x="5245437" y="6464448"/>
                </a:lnTo>
                <a:lnTo>
                  <a:pt x="0" y="6464448"/>
                </a:lnTo>
                <a:lnTo>
                  <a:pt x="0" y="0"/>
                </a:lnTo>
                <a:close/>
              </a:path>
            </a:pathLst>
          </a:custGeom>
          <a:blipFill>
            <a:blip r:embed="rId5"/>
            <a:stretch>
              <a:fillRect t="-11" b="-11"/>
            </a:stretch>
          </a:blipFill>
        </p:spPr>
      </p:sp>
      <p:sp>
        <p:nvSpPr>
          <p:cNvPr id="6" name="TextBox 11"/>
          <p:cNvSpPr txBox="1"/>
          <p:nvPr/>
        </p:nvSpPr>
        <p:spPr>
          <a:xfrm>
            <a:off x="4038600" y="8668533"/>
            <a:ext cx="10416476" cy="621030"/>
          </a:xfrm>
          <a:prstGeom prst="rect">
            <a:avLst/>
          </a:prstGeom>
        </p:spPr>
        <p:txBody>
          <a:bodyPr lIns="0" tIns="0" rIns="0" bIns="0" rtlCol="0" anchor="t">
            <a:spAutoFit/>
          </a:bodyPr>
          <a:lstStyle/>
          <a:p>
            <a:pPr algn="ctr">
              <a:lnSpc>
                <a:spcPts val="4695"/>
              </a:lnSpc>
            </a:pPr>
            <a:r>
              <a:rPr lang="en-US" sz="4800" dirty="0" smtClean="0">
                <a:solidFill>
                  <a:srgbClr val="FCC25B"/>
                </a:solidFill>
                <a:latin typeface="Averta 2"/>
              </a:rPr>
              <a:t>www.rhodeshouse.ox.ac.uk/apply</a:t>
            </a:r>
            <a:endParaRPr lang="en-US" sz="4800" dirty="0">
              <a:solidFill>
                <a:srgbClr val="FCC25B"/>
              </a:solidFill>
              <a:latin typeface="Averta 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0B4BB"/>
            </a:solidFill>
          </p:spPr>
        </p:sp>
      </p:grpSp>
      <p:sp>
        <p:nvSpPr>
          <p:cNvPr id="4" name="Freeform 4"/>
          <p:cNvSpPr/>
          <p:nvPr/>
        </p:nvSpPr>
        <p:spPr>
          <a:xfrm>
            <a:off x="999615" y="2712454"/>
            <a:ext cx="1250777" cy="1250777"/>
          </a:xfrm>
          <a:custGeom>
            <a:avLst/>
            <a:gdLst/>
            <a:ahLst/>
            <a:cxnLst/>
            <a:rect l="l" t="t" r="r" b="b"/>
            <a:pathLst>
              <a:path w="1250777" h="1250777">
                <a:moveTo>
                  <a:pt x="0" y="0"/>
                </a:moveTo>
                <a:lnTo>
                  <a:pt x="1250777" y="0"/>
                </a:lnTo>
                <a:lnTo>
                  <a:pt x="1250777" y="1250777"/>
                </a:lnTo>
                <a:lnTo>
                  <a:pt x="0" y="1250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980579" y="4503185"/>
            <a:ext cx="1288848" cy="1288848"/>
          </a:xfrm>
          <a:custGeom>
            <a:avLst/>
            <a:gdLst/>
            <a:ahLst/>
            <a:cxnLst/>
            <a:rect l="l" t="t" r="r" b="b"/>
            <a:pathLst>
              <a:path w="1288848" h="1288848">
                <a:moveTo>
                  <a:pt x="0" y="0"/>
                </a:moveTo>
                <a:lnTo>
                  <a:pt x="1288848" y="0"/>
                </a:lnTo>
                <a:lnTo>
                  <a:pt x="1288848" y="1288848"/>
                </a:lnTo>
                <a:lnTo>
                  <a:pt x="0" y="12888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968884" y="6331987"/>
            <a:ext cx="1312239" cy="1312239"/>
          </a:xfrm>
          <a:custGeom>
            <a:avLst/>
            <a:gdLst/>
            <a:ahLst/>
            <a:cxnLst/>
            <a:rect l="l" t="t" r="r" b="b"/>
            <a:pathLst>
              <a:path w="1312239" h="1312239">
                <a:moveTo>
                  <a:pt x="0" y="0"/>
                </a:moveTo>
                <a:lnTo>
                  <a:pt x="1312239" y="0"/>
                </a:lnTo>
                <a:lnTo>
                  <a:pt x="1312239" y="1312239"/>
                </a:lnTo>
                <a:lnTo>
                  <a:pt x="0" y="13122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964006" y="8184181"/>
            <a:ext cx="1321994" cy="1321994"/>
          </a:xfrm>
          <a:custGeom>
            <a:avLst/>
            <a:gdLst/>
            <a:ahLst/>
            <a:cxnLst/>
            <a:rect l="l" t="t" r="r" b="b"/>
            <a:pathLst>
              <a:path w="1321994" h="1321994">
                <a:moveTo>
                  <a:pt x="0" y="0"/>
                </a:moveTo>
                <a:lnTo>
                  <a:pt x="1321994" y="0"/>
                </a:lnTo>
                <a:lnTo>
                  <a:pt x="1321994" y="1321994"/>
                </a:lnTo>
                <a:lnTo>
                  <a:pt x="0" y="13219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819803" y="660013"/>
            <a:ext cx="4818998" cy="1080002"/>
          </a:xfrm>
          <a:custGeom>
            <a:avLst/>
            <a:gdLst/>
            <a:ahLst/>
            <a:cxnLst/>
            <a:rect l="l" t="t" r="r" b="b"/>
            <a:pathLst>
              <a:path w="4818998" h="1080002">
                <a:moveTo>
                  <a:pt x="0" y="0"/>
                </a:moveTo>
                <a:lnTo>
                  <a:pt x="4818998" y="0"/>
                </a:lnTo>
                <a:lnTo>
                  <a:pt x="4818998" y="1080002"/>
                </a:lnTo>
                <a:lnTo>
                  <a:pt x="0" y="1080002"/>
                </a:lnTo>
                <a:lnTo>
                  <a:pt x="0" y="0"/>
                </a:lnTo>
                <a:close/>
              </a:path>
            </a:pathLst>
          </a:custGeom>
          <a:blipFill>
            <a:blip r:embed="rId10"/>
            <a:stretch>
              <a:fillRect b="-167"/>
            </a:stretch>
          </a:blipFill>
        </p:spPr>
      </p:sp>
      <p:sp>
        <p:nvSpPr>
          <p:cNvPr id="9" name="TextBox 9"/>
          <p:cNvSpPr txBox="1"/>
          <p:nvPr/>
        </p:nvSpPr>
        <p:spPr>
          <a:xfrm>
            <a:off x="2638098" y="2661413"/>
            <a:ext cx="917148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What is the Rhodes Scholarship?</a:t>
            </a:r>
          </a:p>
        </p:txBody>
      </p:sp>
      <p:sp>
        <p:nvSpPr>
          <p:cNvPr id="10" name="TextBox 10"/>
          <p:cNvSpPr txBox="1"/>
          <p:nvPr/>
        </p:nvSpPr>
        <p:spPr>
          <a:xfrm>
            <a:off x="2638099" y="8433413"/>
            <a:ext cx="8753802"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Mythbusting the Scholarship</a:t>
            </a:r>
          </a:p>
        </p:txBody>
      </p:sp>
      <p:sp>
        <p:nvSpPr>
          <p:cNvPr id="11" name="TextBox 11"/>
          <p:cNvSpPr txBox="1"/>
          <p:nvPr/>
        </p:nvSpPr>
        <p:spPr>
          <a:xfrm>
            <a:off x="2638098" y="6391275"/>
            <a:ext cx="4230830"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How to Apply?</a:t>
            </a:r>
          </a:p>
        </p:txBody>
      </p:sp>
      <p:sp>
        <p:nvSpPr>
          <p:cNvPr id="12" name="TextBox 12"/>
          <p:cNvSpPr txBox="1"/>
          <p:nvPr/>
        </p:nvSpPr>
        <p:spPr>
          <a:xfrm>
            <a:off x="2638098" y="4534751"/>
            <a:ext cx="8956003"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rPr>
              <a:t>Could you be a Rhodes Scholar?</a:t>
            </a:r>
          </a:p>
        </p:txBody>
      </p:sp>
      <p:sp>
        <p:nvSpPr>
          <p:cNvPr id="13" name="TextBox 13"/>
          <p:cNvSpPr txBox="1"/>
          <p:nvPr/>
        </p:nvSpPr>
        <p:spPr>
          <a:xfrm>
            <a:off x="2638098" y="3307181"/>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Basics, History, Funding &amp; Fees, Social Life</a:t>
            </a:r>
          </a:p>
        </p:txBody>
      </p:sp>
      <p:sp>
        <p:nvSpPr>
          <p:cNvPr id="14" name="TextBox 14"/>
          <p:cNvSpPr txBox="1"/>
          <p:nvPr/>
        </p:nvSpPr>
        <p:spPr>
          <a:xfrm>
            <a:off x="2638098" y="5158187"/>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Selection Criteria and Eligibility </a:t>
            </a:r>
          </a:p>
        </p:txBody>
      </p:sp>
      <p:sp>
        <p:nvSpPr>
          <p:cNvPr id="15" name="TextBox 15"/>
          <p:cNvSpPr txBox="1"/>
          <p:nvPr/>
        </p:nvSpPr>
        <p:spPr>
          <a:xfrm>
            <a:off x="2638098" y="7037043"/>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What You Need, The Process, Resources </a:t>
            </a:r>
          </a:p>
        </p:txBody>
      </p:sp>
      <p:sp>
        <p:nvSpPr>
          <p:cNvPr id="16" name="Freeform 16"/>
          <p:cNvSpPr/>
          <p:nvPr/>
        </p:nvSpPr>
        <p:spPr>
          <a:xfrm>
            <a:off x="11639708" y="1343025"/>
            <a:ext cx="6922499" cy="9270855"/>
          </a:xfrm>
          <a:custGeom>
            <a:avLst/>
            <a:gdLst/>
            <a:ahLst/>
            <a:cxnLst/>
            <a:rect l="l" t="t" r="r" b="b"/>
            <a:pathLst>
              <a:path w="6922499" h="9270855">
                <a:moveTo>
                  <a:pt x="0" y="0"/>
                </a:moveTo>
                <a:lnTo>
                  <a:pt x="6922499" y="0"/>
                </a:lnTo>
                <a:lnTo>
                  <a:pt x="6922499" y="9270855"/>
                </a:lnTo>
                <a:lnTo>
                  <a:pt x="0" y="9270855"/>
                </a:lnTo>
                <a:lnTo>
                  <a:pt x="0" y="0"/>
                </a:lnTo>
                <a:close/>
              </a:path>
            </a:pathLst>
          </a:custGeom>
          <a:blipFill>
            <a:blip r:embed="rId11"/>
            <a:stretch>
              <a:fillRect l="-961" r="-961"/>
            </a:stretch>
          </a:blipFill>
        </p:spPr>
      </p:sp>
      <p:sp>
        <p:nvSpPr>
          <p:cNvPr id="17" name="Freeform 17"/>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2"/>
            <a:stretch>
              <a:fillRect l="-88" r="-88"/>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C7C82F"/>
            </a:solidFill>
          </p:spPr>
        </p:sp>
      </p:grpSp>
      <p:sp>
        <p:nvSpPr>
          <p:cNvPr id="4" name="Freeform 4"/>
          <p:cNvSpPr/>
          <p:nvPr/>
        </p:nvSpPr>
        <p:spPr>
          <a:xfrm>
            <a:off x="12952535" y="3090996"/>
            <a:ext cx="5588996" cy="7520971"/>
          </a:xfrm>
          <a:custGeom>
            <a:avLst/>
            <a:gdLst/>
            <a:ahLst/>
            <a:cxnLst/>
            <a:rect l="l" t="t" r="r" b="b"/>
            <a:pathLst>
              <a:path w="5588996" h="7520971">
                <a:moveTo>
                  <a:pt x="0" y="0"/>
                </a:moveTo>
                <a:lnTo>
                  <a:pt x="5588996" y="0"/>
                </a:lnTo>
                <a:lnTo>
                  <a:pt x="5588996" y="7520971"/>
                </a:lnTo>
                <a:lnTo>
                  <a:pt x="0" y="7520971"/>
                </a:lnTo>
                <a:lnTo>
                  <a:pt x="0" y="0"/>
                </a:lnTo>
                <a:close/>
              </a:path>
            </a:pathLst>
          </a:custGeom>
          <a:blipFill>
            <a:blip r:embed="rId2"/>
            <a:stretch>
              <a:fillRect l="-1189" r="-1189"/>
            </a:stretch>
          </a:blipFill>
        </p:spPr>
      </p:sp>
      <p:sp>
        <p:nvSpPr>
          <p:cNvPr id="5" name="TextBox 5"/>
          <p:cNvSpPr txBox="1"/>
          <p:nvPr/>
        </p:nvSpPr>
        <p:spPr>
          <a:xfrm>
            <a:off x="1007165" y="589015"/>
            <a:ext cx="14363700" cy="1005153"/>
          </a:xfrm>
          <a:prstGeom prst="rect">
            <a:avLst/>
          </a:prstGeom>
        </p:spPr>
        <p:txBody>
          <a:bodyPr lIns="0" tIns="0" rIns="0" bIns="0" rtlCol="0" anchor="t">
            <a:spAutoFit/>
          </a:bodyPr>
          <a:lstStyle/>
          <a:p>
            <a:pPr algn="l">
              <a:lnSpc>
                <a:spcPts val="8120"/>
              </a:lnSpc>
            </a:pPr>
            <a:r>
              <a:rPr lang="en-US" sz="5799">
                <a:solidFill>
                  <a:srgbClr val="1226AA"/>
                </a:solidFill>
                <a:latin typeface="Averta 2"/>
              </a:rPr>
              <a:t>What is the Rhodes Scholarship?</a:t>
            </a:r>
          </a:p>
        </p:txBody>
      </p:sp>
      <p:sp>
        <p:nvSpPr>
          <p:cNvPr id="7" name="TextBox 7"/>
          <p:cNvSpPr txBox="1"/>
          <p:nvPr/>
        </p:nvSpPr>
        <p:spPr>
          <a:xfrm>
            <a:off x="1028700" y="9202539"/>
            <a:ext cx="10020300" cy="524510"/>
          </a:xfrm>
          <a:prstGeom prst="rect">
            <a:avLst/>
          </a:prstGeom>
        </p:spPr>
        <p:txBody>
          <a:bodyPr lIns="0" tIns="0" rIns="0" bIns="0" rtlCol="0" anchor="t">
            <a:spAutoFit/>
          </a:bodyPr>
          <a:lstStyle/>
          <a:p>
            <a:pPr algn="l">
              <a:lnSpc>
                <a:spcPts val="4045"/>
              </a:lnSpc>
            </a:pPr>
            <a:r>
              <a:rPr lang="en-US" sz="4000">
                <a:solidFill>
                  <a:srgbClr val="1226AA"/>
                </a:solidFill>
                <a:latin typeface="Averta 2"/>
              </a:rPr>
              <a:t>www.rhodeshouse.ox.ac.uk/apply</a:t>
            </a:r>
          </a:p>
        </p:txBody>
      </p:sp>
      <p:sp>
        <p:nvSpPr>
          <p:cNvPr id="8" name="Freeform 8"/>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sp>
        <p:nvSpPr>
          <p:cNvPr id="9" name="TextBox 9"/>
          <p:cNvSpPr txBox="1"/>
          <p:nvPr/>
        </p:nvSpPr>
        <p:spPr>
          <a:xfrm>
            <a:off x="647700" y="2038350"/>
            <a:ext cx="13795852" cy="1661796"/>
          </a:xfrm>
          <a:prstGeom prst="rect">
            <a:avLst/>
          </a:prstGeom>
        </p:spPr>
        <p:txBody>
          <a:bodyPr lIns="0" tIns="0" rIns="0" bIns="0" rtlCol="0" anchor="t">
            <a:spAutoFit/>
          </a:bodyPr>
          <a:lstStyle/>
          <a:p>
            <a:pPr marL="690869" lvl="1" indent="-345435">
              <a:lnSpc>
                <a:spcPts val="4479"/>
              </a:lnSpc>
              <a:buFont typeface="Arial"/>
              <a:buChar char="•"/>
            </a:pPr>
            <a:r>
              <a:rPr lang="en-US" sz="3199">
                <a:solidFill>
                  <a:srgbClr val="000000"/>
                </a:solidFill>
                <a:latin typeface="Averta 1"/>
              </a:rPr>
              <a:t>The Rhodes Scholarship is a fully-funded, full time, postgraduate award which enables talented young people from around the world, to study at the University of Oxford.</a:t>
            </a:r>
          </a:p>
        </p:txBody>
      </p:sp>
      <p:sp>
        <p:nvSpPr>
          <p:cNvPr id="10" name="TextBox 10"/>
          <p:cNvSpPr txBox="1"/>
          <p:nvPr/>
        </p:nvSpPr>
        <p:spPr>
          <a:xfrm>
            <a:off x="647700" y="6527632"/>
            <a:ext cx="10650454" cy="1661796"/>
          </a:xfrm>
          <a:prstGeom prst="rect">
            <a:avLst/>
          </a:prstGeom>
        </p:spPr>
        <p:txBody>
          <a:bodyPr lIns="0" tIns="0" rIns="0" bIns="0" rtlCol="0" anchor="t">
            <a:spAutoFit/>
          </a:bodyPr>
          <a:lstStyle/>
          <a:p>
            <a:pPr marL="690869" lvl="1" indent="-345435">
              <a:lnSpc>
                <a:spcPts val="4479"/>
              </a:lnSpc>
              <a:buFont typeface="Arial"/>
              <a:buChar char="•"/>
            </a:pPr>
            <a:r>
              <a:rPr lang="en-US" sz="3199">
                <a:solidFill>
                  <a:srgbClr val="000000"/>
                </a:solidFill>
                <a:latin typeface="Averta 1"/>
              </a:rPr>
              <a:t>Rhodes Scholars come to the UK for two or more years and can apply to study any postgraduate course offered by Oxford University.</a:t>
            </a:r>
          </a:p>
        </p:txBody>
      </p:sp>
      <p:sp>
        <p:nvSpPr>
          <p:cNvPr id="11" name="TextBox 11"/>
          <p:cNvSpPr txBox="1"/>
          <p:nvPr/>
        </p:nvSpPr>
        <p:spPr>
          <a:xfrm>
            <a:off x="647700" y="5031204"/>
            <a:ext cx="13073957" cy="1099821"/>
          </a:xfrm>
          <a:prstGeom prst="rect">
            <a:avLst/>
          </a:prstGeom>
        </p:spPr>
        <p:txBody>
          <a:bodyPr lIns="0" tIns="0" rIns="0" bIns="0" rtlCol="0" anchor="t">
            <a:spAutoFit/>
          </a:bodyPr>
          <a:lstStyle/>
          <a:p>
            <a:pPr marL="690869" lvl="1" indent="-345435">
              <a:lnSpc>
                <a:spcPts val="4479"/>
              </a:lnSpc>
              <a:buFont typeface="Arial"/>
              <a:buChar char="•"/>
            </a:pPr>
            <a:r>
              <a:rPr lang="en-US" sz="3199">
                <a:solidFill>
                  <a:srgbClr val="000000"/>
                </a:solidFill>
                <a:latin typeface="Averta 1"/>
              </a:rPr>
              <a:t>Applying for the Scholarship is a challenge, but it is an experience which has helped generations of young people to succeed.</a:t>
            </a:r>
          </a:p>
        </p:txBody>
      </p:sp>
      <p:sp>
        <p:nvSpPr>
          <p:cNvPr id="12" name="TextBox 12"/>
          <p:cNvSpPr txBox="1"/>
          <p:nvPr/>
        </p:nvSpPr>
        <p:spPr>
          <a:xfrm>
            <a:off x="647700" y="4096752"/>
            <a:ext cx="13073957" cy="537846"/>
          </a:xfrm>
          <a:prstGeom prst="rect">
            <a:avLst/>
          </a:prstGeom>
        </p:spPr>
        <p:txBody>
          <a:bodyPr lIns="0" tIns="0" rIns="0" bIns="0" rtlCol="0" anchor="t">
            <a:spAutoFit/>
          </a:bodyPr>
          <a:lstStyle/>
          <a:p>
            <a:pPr marL="690869" lvl="1" indent="-345435">
              <a:lnSpc>
                <a:spcPts val="4479"/>
              </a:lnSpc>
              <a:buFont typeface="Arial"/>
              <a:buChar char="•"/>
            </a:pPr>
            <a:r>
              <a:rPr lang="en-US" sz="3199">
                <a:solidFill>
                  <a:srgbClr val="000000"/>
                </a:solidFill>
                <a:latin typeface="Averta 1"/>
              </a:rPr>
              <a:t>We encourage applications from talented students everywhere. </a:t>
            </a:r>
          </a:p>
        </p:txBody>
      </p:sp>
      <p:sp>
        <p:nvSpPr>
          <p:cNvPr id="13" name="Freeform 6"/>
          <p:cNvSpPr/>
          <p:nvPr/>
        </p:nvSpPr>
        <p:spPr>
          <a:xfrm>
            <a:off x="11963744" y="8172531"/>
            <a:ext cx="1628523" cy="1631843"/>
          </a:xfrm>
          <a:custGeom>
            <a:avLst/>
            <a:gdLst/>
            <a:ahLst/>
            <a:cxnLst/>
            <a:rect l="l" t="t" r="r" b="b"/>
            <a:pathLst>
              <a:path w="1917600" h="1921509">
                <a:moveTo>
                  <a:pt x="0" y="0"/>
                </a:moveTo>
                <a:lnTo>
                  <a:pt x="1917600" y="0"/>
                </a:lnTo>
                <a:lnTo>
                  <a:pt x="1917600" y="1921509"/>
                </a:lnTo>
                <a:lnTo>
                  <a:pt x="0" y="1921509"/>
                </a:lnTo>
                <a:lnTo>
                  <a:pt x="0" y="0"/>
                </a:lnTo>
                <a:close/>
              </a:path>
            </a:pathLst>
          </a:custGeom>
          <a:blipFill>
            <a:blip r:embed="rId4"/>
            <a:stretch>
              <a:fillRect r="-208209"/>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00" y="0"/>
            <a:ext cx="18288001" cy="10287000"/>
            <a:chOff x="0" y="0"/>
            <a:chExt cx="24384001"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B08C56"/>
            </a:solidFill>
          </p:spPr>
        </p:sp>
      </p:grpSp>
      <p:sp>
        <p:nvSpPr>
          <p:cNvPr id="4" name="Freeform 4"/>
          <p:cNvSpPr/>
          <p:nvPr/>
        </p:nvSpPr>
        <p:spPr>
          <a:xfrm>
            <a:off x="-2" y="1866899"/>
            <a:ext cx="5855406" cy="8836831"/>
          </a:xfrm>
          <a:custGeom>
            <a:avLst/>
            <a:gdLst/>
            <a:ahLst/>
            <a:cxnLst/>
            <a:rect l="l" t="t" r="r" b="b"/>
            <a:pathLst>
              <a:path w="5855406" h="8836831">
                <a:moveTo>
                  <a:pt x="0" y="0"/>
                </a:moveTo>
                <a:lnTo>
                  <a:pt x="5855406" y="0"/>
                </a:lnTo>
                <a:lnTo>
                  <a:pt x="5855406" y="8836831"/>
                </a:lnTo>
                <a:lnTo>
                  <a:pt x="0" y="8836831"/>
                </a:lnTo>
                <a:lnTo>
                  <a:pt x="0" y="0"/>
                </a:lnTo>
                <a:close/>
              </a:path>
            </a:pathLst>
          </a:custGeom>
          <a:blipFill>
            <a:blip r:embed="rId2"/>
            <a:stretch>
              <a:fillRect l="-1163" t="-1765" r="-1349"/>
            </a:stretch>
          </a:blipFill>
        </p:spPr>
      </p:sp>
      <p:sp>
        <p:nvSpPr>
          <p:cNvPr id="5" name="TextBox 5"/>
          <p:cNvSpPr txBox="1"/>
          <p:nvPr/>
        </p:nvSpPr>
        <p:spPr>
          <a:xfrm>
            <a:off x="2201018" y="2317088"/>
            <a:ext cx="15096381" cy="1661795"/>
          </a:xfrm>
          <a:prstGeom prst="rect">
            <a:avLst/>
          </a:prstGeom>
        </p:spPr>
        <p:txBody>
          <a:bodyPr lIns="0" tIns="0" rIns="0" bIns="0" rtlCol="0" anchor="t">
            <a:spAutoFit/>
          </a:bodyPr>
          <a:lstStyle/>
          <a:p>
            <a:pPr algn="r">
              <a:lnSpc>
                <a:spcPts val="4480"/>
              </a:lnSpc>
            </a:pPr>
            <a:r>
              <a:rPr lang="en-US" sz="3200">
                <a:solidFill>
                  <a:srgbClr val="000000"/>
                </a:solidFill>
                <a:latin typeface="Averta 1"/>
              </a:rPr>
              <a:t>The Rhodes Scholarship was established through the Will of Cecil John Rhodes in 1902. Over a hundred years later, the Rhodes Scholarships are the oldest and perhaps most prestigious international scholarship programme in the world.</a:t>
            </a:r>
          </a:p>
        </p:txBody>
      </p:sp>
      <p:sp>
        <p:nvSpPr>
          <p:cNvPr id="6" name="TextBox 6"/>
          <p:cNvSpPr txBox="1"/>
          <p:nvPr/>
        </p:nvSpPr>
        <p:spPr>
          <a:xfrm>
            <a:off x="6414733" y="7392868"/>
            <a:ext cx="10882667" cy="2223770"/>
          </a:xfrm>
          <a:prstGeom prst="rect">
            <a:avLst/>
          </a:prstGeom>
        </p:spPr>
        <p:txBody>
          <a:bodyPr lIns="0" tIns="0" rIns="0" bIns="0" rtlCol="0" anchor="t">
            <a:spAutoFit/>
          </a:bodyPr>
          <a:lstStyle/>
          <a:p>
            <a:pPr algn="r">
              <a:lnSpc>
                <a:spcPts val="4480"/>
              </a:lnSpc>
            </a:pPr>
            <a:r>
              <a:rPr lang="en-US" sz="3200">
                <a:solidFill>
                  <a:srgbClr val="000000"/>
                </a:solidFill>
                <a:latin typeface="Averta 1"/>
              </a:rPr>
              <a:t>And the qualities sought in a Rhodes Scholar - intellectual distinction combined with concern for others, energy to lead, and a focus on public service - remain as compelling as they were over a century ago.</a:t>
            </a:r>
          </a:p>
        </p:txBody>
      </p:sp>
      <p:sp>
        <p:nvSpPr>
          <p:cNvPr id="7" name="TextBox 7"/>
          <p:cNvSpPr txBox="1"/>
          <p:nvPr/>
        </p:nvSpPr>
        <p:spPr>
          <a:xfrm>
            <a:off x="991496" y="600075"/>
            <a:ext cx="12114904"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rPr>
              <a:t>What is the Rhodes Scholarship?</a:t>
            </a:r>
          </a:p>
        </p:txBody>
      </p:sp>
      <p:sp>
        <p:nvSpPr>
          <p:cNvPr id="8" name="TextBox 8"/>
          <p:cNvSpPr txBox="1"/>
          <p:nvPr/>
        </p:nvSpPr>
        <p:spPr>
          <a:xfrm>
            <a:off x="5855404" y="4569433"/>
            <a:ext cx="11441995" cy="2223770"/>
          </a:xfrm>
          <a:prstGeom prst="rect">
            <a:avLst/>
          </a:prstGeom>
        </p:spPr>
        <p:txBody>
          <a:bodyPr lIns="0" tIns="0" rIns="0" bIns="0" rtlCol="0" anchor="t">
            <a:spAutoFit/>
          </a:bodyPr>
          <a:lstStyle/>
          <a:p>
            <a:pPr algn="r">
              <a:lnSpc>
                <a:spcPts val="4480"/>
              </a:lnSpc>
            </a:pPr>
            <a:r>
              <a:rPr lang="en-US" sz="3200">
                <a:solidFill>
                  <a:srgbClr val="000000"/>
                </a:solidFill>
                <a:latin typeface="Averta 1"/>
              </a:rPr>
              <a:t>Our reputation as the world's most distinguished academic scholarship rests not on the controversial life of our founder Cecil Rhodes, but on the enormous contributions our Scholars have made to the world. </a:t>
            </a:r>
          </a:p>
        </p:txBody>
      </p:sp>
      <p:sp>
        <p:nvSpPr>
          <p:cNvPr id="9" name="Freeform 9"/>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36EAB"/>
            </a:solidFill>
          </p:spPr>
        </p:sp>
      </p:grpSp>
      <p:sp>
        <p:nvSpPr>
          <p:cNvPr id="4" name="TextBox 4"/>
          <p:cNvSpPr txBox="1"/>
          <p:nvPr/>
        </p:nvSpPr>
        <p:spPr>
          <a:xfrm>
            <a:off x="1028700" y="600075"/>
            <a:ext cx="16725900" cy="1005153"/>
          </a:xfrm>
          <a:prstGeom prst="rect">
            <a:avLst/>
          </a:prstGeom>
        </p:spPr>
        <p:txBody>
          <a:bodyPr lIns="0" tIns="0" rIns="0" bIns="0" rtlCol="0" anchor="t">
            <a:spAutoFit/>
          </a:bodyPr>
          <a:lstStyle/>
          <a:p>
            <a:pPr algn="l">
              <a:lnSpc>
                <a:spcPts val="8120"/>
              </a:lnSpc>
            </a:pPr>
            <a:r>
              <a:rPr lang="en-US" sz="5799">
                <a:solidFill>
                  <a:srgbClr val="C7C82F"/>
                </a:solidFill>
                <a:latin typeface="Averta 2"/>
              </a:rPr>
              <a:t>What does the Rhodes Scholarship Cover?</a:t>
            </a:r>
          </a:p>
        </p:txBody>
      </p:sp>
      <p:sp>
        <p:nvSpPr>
          <p:cNvPr id="5" name="Freeform 5"/>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grpSp>
        <p:nvGrpSpPr>
          <p:cNvPr id="6" name="Group 6"/>
          <p:cNvGrpSpPr/>
          <p:nvPr/>
        </p:nvGrpSpPr>
        <p:grpSpPr>
          <a:xfrm rot="-785095">
            <a:off x="158717" y="7371966"/>
            <a:ext cx="7057201" cy="3152497"/>
            <a:chOff x="0" y="0"/>
            <a:chExt cx="7727973" cy="3452136"/>
          </a:xfrm>
        </p:grpSpPr>
        <p:sp>
          <p:nvSpPr>
            <p:cNvPr id="7" name="Freeform 7"/>
            <p:cNvSpPr/>
            <p:nvPr/>
          </p:nvSpPr>
          <p:spPr>
            <a:xfrm>
              <a:off x="0" y="0"/>
              <a:ext cx="7727950" cy="3452114"/>
            </a:xfrm>
            <a:custGeom>
              <a:avLst/>
              <a:gdLst/>
              <a:ahLst/>
              <a:cxnLst/>
              <a:rect l="l" t="t" r="r" b="b"/>
              <a:pathLst>
                <a:path w="7727950" h="3452114">
                  <a:moveTo>
                    <a:pt x="0" y="0"/>
                  </a:moveTo>
                  <a:lnTo>
                    <a:pt x="7727950" y="0"/>
                  </a:lnTo>
                  <a:lnTo>
                    <a:pt x="7727950" y="3452114"/>
                  </a:lnTo>
                  <a:lnTo>
                    <a:pt x="0" y="3452114"/>
                  </a:lnTo>
                  <a:lnTo>
                    <a:pt x="0" y="0"/>
                  </a:lnTo>
                  <a:close/>
                </a:path>
              </a:pathLst>
            </a:custGeom>
            <a:blipFill>
              <a:blip r:embed="rId3"/>
              <a:stretch>
                <a:fillRect t="-43229" b="-43230"/>
              </a:stretch>
            </a:blipFill>
          </p:spPr>
        </p:sp>
      </p:grpSp>
      <p:sp>
        <p:nvSpPr>
          <p:cNvPr id="8" name="Freeform 8"/>
          <p:cNvSpPr/>
          <p:nvPr/>
        </p:nvSpPr>
        <p:spPr>
          <a:xfrm>
            <a:off x="14216600" y="1856371"/>
            <a:ext cx="4389950" cy="9051444"/>
          </a:xfrm>
          <a:custGeom>
            <a:avLst/>
            <a:gdLst/>
            <a:ahLst/>
            <a:cxnLst/>
            <a:rect l="l" t="t" r="r" b="b"/>
            <a:pathLst>
              <a:path w="4389950" h="9051444">
                <a:moveTo>
                  <a:pt x="0" y="0"/>
                </a:moveTo>
                <a:lnTo>
                  <a:pt x="4389950" y="0"/>
                </a:lnTo>
                <a:lnTo>
                  <a:pt x="4389950" y="9051443"/>
                </a:lnTo>
                <a:lnTo>
                  <a:pt x="0" y="9051443"/>
                </a:lnTo>
                <a:lnTo>
                  <a:pt x="0" y="0"/>
                </a:lnTo>
                <a:close/>
              </a:path>
            </a:pathLst>
          </a:custGeom>
          <a:blipFill>
            <a:blip r:embed="rId4"/>
            <a:stretch>
              <a:fillRect/>
            </a:stretch>
          </a:blipFill>
        </p:spPr>
      </p:sp>
      <p:sp>
        <p:nvSpPr>
          <p:cNvPr id="9" name="TextBox 9"/>
          <p:cNvSpPr txBox="1"/>
          <p:nvPr/>
        </p:nvSpPr>
        <p:spPr>
          <a:xfrm>
            <a:off x="683357" y="6251876"/>
            <a:ext cx="13303489" cy="1457325"/>
          </a:xfrm>
          <a:prstGeom prst="rect">
            <a:avLst/>
          </a:prstGeom>
        </p:spPr>
        <p:txBody>
          <a:bodyPr lIns="0" tIns="0" rIns="0" bIns="0" rtlCol="0" anchor="t">
            <a:spAutoFit/>
          </a:bodyPr>
          <a:lstStyle/>
          <a:p>
            <a:pPr marL="690881" lvl="1" indent="-345440">
              <a:lnSpc>
                <a:spcPts val="3840"/>
              </a:lnSpc>
              <a:buFont typeface="Arial"/>
              <a:buChar char="•"/>
            </a:pPr>
            <a:r>
              <a:rPr lang="en-US" sz="3200">
                <a:solidFill>
                  <a:srgbClr val="FFFFFF"/>
                </a:solidFill>
                <a:latin typeface="Averta 1"/>
              </a:rPr>
              <a:t>We cover two economy class flights - to and from the UK - for the beginning and end of studies in Oxford. On arrival in Oxford, Scholars also receive a settling in allowance.</a:t>
            </a:r>
          </a:p>
        </p:txBody>
      </p:sp>
      <p:sp>
        <p:nvSpPr>
          <p:cNvPr id="10" name="TextBox 10"/>
          <p:cNvSpPr txBox="1"/>
          <p:nvPr/>
        </p:nvSpPr>
        <p:spPr>
          <a:xfrm>
            <a:off x="683357" y="4866417"/>
            <a:ext cx="13303489" cy="971550"/>
          </a:xfrm>
          <a:prstGeom prst="rect">
            <a:avLst/>
          </a:prstGeom>
        </p:spPr>
        <p:txBody>
          <a:bodyPr lIns="0" tIns="0" rIns="0" bIns="0" rtlCol="0" anchor="t">
            <a:spAutoFit/>
          </a:bodyPr>
          <a:lstStyle/>
          <a:p>
            <a:pPr marL="690881" lvl="1" indent="-345440">
              <a:lnSpc>
                <a:spcPts val="3840"/>
              </a:lnSpc>
              <a:buFont typeface="Arial"/>
              <a:buChar char="•"/>
            </a:pPr>
            <a:r>
              <a:rPr lang="en-US" sz="3200">
                <a:solidFill>
                  <a:srgbClr val="FFFFFF"/>
                </a:solidFill>
                <a:latin typeface="Averta 1"/>
              </a:rPr>
              <a:t>The Trust will cover the fee for a Tier 4 study visa and the associated International Health Surcharge (IHS).</a:t>
            </a:r>
          </a:p>
        </p:txBody>
      </p:sp>
      <p:sp>
        <p:nvSpPr>
          <p:cNvPr id="11" name="TextBox 11"/>
          <p:cNvSpPr txBox="1"/>
          <p:nvPr/>
        </p:nvSpPr>
        <p:spPr>
          <a:xfrm>
            <a:off x="683357" y="3480959"/>
            <a:ext cx="13303489" cy="971550"/>
          </a:xfrm>
          <a:prstGeom prst="rect">
            <a:avLst/>
          </a:prstGeom>
        </p:spPr>
        <p:txBody>
          <a:bodyPr lIns="0" tIns="0" rIns="0" bIns="0" rtlCol="0" anchor="t">
            <a:spAutoFit/>
          </a:bodyPr>
          <a:lstStyle/>
          <a:p>
            <a:pPr marL="690881" lvl="1" indent="-345440">
              <a:lnSpc>
                <a:spcPts val="3840"/>
              </a:lnSpc>
              <a:buFont typeface="Arial"/>
              <a:buChar char="•"/>
            </a:pPr>
            <a:r>
              <a:rPr lang="en-US" sz="3200">
                <a:solidFill>
                  <a:srgbClr val="FFFFFF"/>
                </a:solidFill>
                <a:latin typeface="Averta 1"/>
              </a:rPr>
              <a:t>Following selection for the Scholarship, the Rhodes Trust will cover the fee required to apply to study at the University of Oxford.</a:t>
            </a:r>
          </a:p>
        </p:txBody>
      </p:sp>
      <p:sp>
        <p:nvSpPr>
          <p:cNvPr id="12" name="TextBox 12"/>
          <p:cNvSpPr txBox="1"/>
          <p:nvPr/>
        </p:nvSpPr>
        <p:spPr>
          <a:xfrm>
            <a:off x="683357" y="2095500"/>
            <a:ext cx="13303489" cy="971550"/>
          </a:xfrm>
          <a:prstGeom prst="rect">
            <a:avLst/>
          </a:prstGeom>
        </p:spPr>
        <p:txBody>
          <a:bodyPr lIns="0" tIns="0" rIns="0" bIns="0" rtlCol="0" anchor="t">
            <a:spAutoFit/>
          </a:bodyPr>
          <a:lstStyle/>
          <a:p>
            <a:pPr marL="690881" lvl="1" indent="-345440">
              <a:lnSpc>
                <a:spcPts val="3840"/>
              </a:lnSpc>
              <a:buFont typeface="Arial"/>
              <a:buChar char="•"/>
            </a:pPr>
            <a:r>
              <a:rPr lang="en-US" sz="3200">
                <a:solidFill>
                  <a:srgbClr val="FFFFFF"/>
                </a:solidFill>
                <a:latin typeface="Averta 1"/>
              </a:rPr>
              <a:t>The Rhodes Scholarship covers Oxford University (and College) fees, as well as providing an annual stipend.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C598"/>
        </a:solidFill>
        <a:effectLst/>
      </p:bgPr>
    </p:bg>
    <p:spTree>
      <p:nvGrpSpPr>
        <p:cNvPr id="1" name=""/>
        <p:cNvGrpSpPr/>
        <p:nvPr/>
      </p:nvGrpSpPr>
      <p:grpSpPr>
        <a:xfrm>
          <a:off x="0" y="0"/>
          <a:ext cx="0" cy="0"/>
          <a:chOff x="0" y="0"/>
          <a:chExt cx="0" cy="0"/>
        </a:xfrm>
      </p:grpSpPr>
      <p:sp>
        <p:nvSpPr>
          <p:cNvPr id="2" name="Freeform 2"/>
          <p:cNvSpPr/>
          <p:nvPr/>
        </p:nvSpPr>
        <p:spPr>
          <a:xfrm>
            <a:off x="11472324" y="5145505"/>
            <a:ext cx="4286997" cy="4286979"/>
          </a:xfrm>
          <a:custGeom>
            <a:avLst/>
            <a:gdLst/>
            <a:ahLst/>
            <a:cxnLst/>
            <a:rect l="l" t="t" r="r" b="b"/>
            <a:pathLst>
              <a:path w="4286997" h="4286979">
                <a:moveTo>
                  <a:pt x="0" y="0"/>
                </a:moveTo>
                <a:lnTo>
                  <a:pt x="4286997" y="0"/>
                </a:lnTo>
                <a:lnTo>
                  <a:pt x="4286997" y="4286979"/>
                </a:lnTo>
                <a:lnTo>
                  <a:pt x="0" y="42869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1352131" y="5062591"/>
            <a:ext cx="4368315" cy="4368315"/>
            <a:chOff x="0" y="0"/>
            <a:chExt cx="5824420" cy="5824420"/>
          </a:xfrm>
        </p:grpSpPr>
        <p:grpSp>
          <p:nvGrpSpPr>
            <p:cNvPr id="4" name="Group 4"/>
            <p:cNvGrpSpPr/>
            <p:nvPr/>
          </p:nvGrpSpPr>
          <p:grpSpPr>
            <a:xfrm>
              <a:off x="0" y="0"/>
              <a:ext cx="5824420" cy="582442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4188"/>
              </a:solidFill>
            </p:spPr>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799"/>
                  </a:lnSpc>
                </a:pPr>
                <a:endParaRPr/>
              </a:p>
            </p:txBody>
          </p:sp>
        </p:grpSp>
        <p:grpSp>
          <p:nvGrpSpPr>
            <p:cNvPr id="7" name="Group 7"/>
            <p:cNvGrpSpPr/>
            <p:nvPr/>
          </p:nvGrpSpPr>
          <p:grpSpPr>
            <a:xfrm>
              <a:off x="274181" y="274192"/>
              <a:ext cx="5276057" cy="5276035"/>
              <a:chOff x="0" y="0"/>
              <a:chExt cx="5276057" cy="5276035"/>
            </a:xfrm>
          </p:grpSpPr>
          <p:sp>
            <p:nvSpPr>
              <p:cNvPr id="8" name="Freeform 8"/>
              <p:cNvSpPr/>
              <p:nvPr/>
            </p:nvSpPr>
            <p:spPr>
              <a:xfrm>
                <a:off x="0" y="0"/>
                <a:ext cx="5276088" cy="5276088"/>
              </a:xfrm>
              <a:custGeom>
                <a:avLst/>
                <a:gdLst/>
                <a:ahLst/>
                <a:cxnLst/>
                <a:rect l="l" t="t" r="r" b="b"/>
                <a:pathLst>
                  <a:path w="5276088" h="5276088">
                    <a:moveTo>
                      <a:pt x="5276088" y="2638044"/>
                    </a:moveTo>
                    <a:cubicBezTo>
                      <a:pt x="5276088" y="4094861"/>
                      <a:pt x="4094988" y="5276088"/>
                      <a:pt x="2638044" y="5276088"/>
                    </a:cubicBezTo>
                    <a:cubicBezTo>
                      <a:pt x="1181100" y="5276088"/>
                      <a:pt x="0" y="4094988"/>
                      <a:pt x="0" y="2638044"/>
                    </a:cubicBezTo>
                    <a:cubicBezTo>
                      <a:pt x="0" y="1181100"/>
                      <a:pt x="1181100" y="0"/>
                      <a:pt x="2638044" y="0"/>
                    </a:cubicBezTo>
                    <a:cubicBezTo>
                      <a:pt x="4094988" y="0"/>
                      <a:pt x="5276088" y="1181100"/>
                      <a:pt x="5276088" y="2638044"/>
                    </a:cubicBezTo>
                    <a:close/>
                  </a:path>
                </a:pathLst>
              </a:custGeom>
              <a:blipFill>
                <a:blip r:embed="rId4"/>
                <a:stretch>
                  <a:fillRect l="-24939" r="-24938" b="1"/>
                </a:stretch>
              </a:blipFill>
            </p:spPr>
          </p:sp>
        </p:grpSp>
      </p:grpSp>
      <p:sp>
        <p:nvSpPr>
          <p:cNvPr id="9" name="Freeform 9"/>
          <p:cNvSpPr/>
          <p:nvPr/>
        </p:nvSpPr>
        <p:spPr>
          <a:xfrm>
            <a:off x="14502993" y="4697785"/>
            <a:ext cx="3306363" cy="3306349"/>
          </a:xfrm>
          <a:custGeom>
            <a:avLst/>
            <a:gdLst/>
            <a:ahLst/>
            <a:cxnLst/>
            <a:rect l="l" t="t" r="r" b="b"/>
            <a:pathLst>
              <a:path w="3306363" h="3306349">
                <a:moveTo>
                  <a:pt x="0" y="0"/>
                </a:moveTo>
                <a:lnTo>
                  <a:pt x="3306363" y="0"/>
                </a:lnTo>
                <a:lnTo>
                  <a:pt x="3306363" y="3306349"/>
                </a:lnTo>
                <a:lnTo>
                  <a:pt x="0" y="330634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0" name="Group 10"/>
          <p:cNvGrpSpPr/>
          <p:nvPr/>
        </p:nvGrpSpPr>
        <p:grpSpPr>
          <a:xfrm>
            <a:off x="14008829" y="3625423"/>
            <a:ext cx="3500984" cy="3500984"/>
            <a:chOff x="0" y="0"/>
            <a:chExt cx="4667979" cy="4667979"/>
          </a:xfrm>
        </p:grpSpPr>
        <p:grpSp>
          <p:nvGrpSpPr>
            <p:cNvPr id="11" name="Group 11"/>
            <p:cNvGrpSpPr/>
            <p:nvPr/>
          </p:nvGrpSpPr>
          <p:grpSpPr>
            <a:xfrm>
              <a:off x="0" y="0"/>
              <a:ext cx="4667979" cy="466797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4188"/>
              </a:solidFill>
            </p:spPr>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2799"/>
                  </a:lnSpc>
                </a:pPr>
                <a:endParaRPr/>
              </a:p>
            </p:txBody>
          </p:sp>
        </p:grpSp>
        <p:grpSp>
          <p:nvGrpSpPr>
            <p:cNvPr id="14" name="Group 14"/>
            <p:cNvGrpSpPr/>
            <p:nvPr/>
          </p:nvGrpSpPr>
          <p:grpSpPr>
            <a:xfrm>
              <a:off x="268318" y="268326"/>
              <a:ext cx="4131343" cy="4131327"/>
              <a:chOff x="0" y="0"/>
              <a:chExt cx="4062305" cy="4062289"/>
            </a:xfrm>
          </p:grpSpPr>
          <p:sp>
            <p:nvSpPr>
              <p:cNvPr id="15" name="Freeform 15"/>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7"/>
                <a:stretch>
                  <a:fillRect l="-25861" r="-25860" b="-1"/>
                </a:stretch>
              </a:blipFill>
              <a:ln cap="sq">
                <a:noFill/>
                <a:prstDash val="solid"/>
                <a:miter/>
              </a:ln>
            </p:spPr>
          </p:sp>
        </p:grpSp>
      </p:grpSp>
      <p:sp>
        <p:nvSpPr>
          <p:cNvPr id="17" name="Freeform 17"/>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8"/>
            <a:stretch>
              <a:fillRect l="-88" r="-88"/>
            </a:stretch>
          </a:blipFill>
        </p:spPr>
      </p:sp>
      <p:sp>
        <p:nvSpPr>
          <p:cNvPr id="18" name="TextBox 18"/>
          <p:cNvSpPr txBox="1"/>
          <p:nvPr/>
        </p:nvSpPr>
        <p:spPr>
          <a:xfrm>
            <a:off x="990600" y="600075"/>
            <a:ext cx="15437592" cy="1005153"/>
          </a:xfrm>
          <a:prstGeom prst="rect">
            <a:avLst/>
          </a:prstGeom>
        </p:spPr>
        <p:txBody>
          <a:bodyPr lIns="0" tIns="0" rIns="0" bIns="0" rtlCol="0" anchor="t">
            <a:spAutoFit/>
          </a:bodyPr>
          <a:lstStyle/>
          <a:p>
            <a:pPr algn="l">
              <a:lnSpc>
                <a:spcPts val="8120"/>
              </a:lnSpc>
            </a:pPr>
            <a:r>
              <a:rPr lang="en-US" sz="5799">
                <a:solidFill>
                  <a:srgbClr val="1226AA"/>
                </a:solidFill>
                <a:latin typeface="Averta 2"/>
              </a:rPr>
              <a:t>What makes the Scholarship Unique?</a:t>
            </a:r>
          </a:p>
        </p:txBody>
      </p:sp>
      <p:sp>
        <p:nvSpPr>
          <p:cNvPr id="19" name="TextBox 19"/>
          <p:cNvSpPr txBox="1"/>
          <p:nvPr/>
        </p:nvSpPr>
        <p:spPr>
          <a:xfrm>
            <a:off x="1028700" y="2038350"/>
            <a:ext cx="16230600" cy="1661795"/>
          </a:xfrm>
          <a:prstGeom prst="rect">
            <a:avLst/>
          </a:prstGeom>
        </p:spPr>
        <p:txBody>
          <a:bodyPr lIns="0" tIns="0" rIns="0" bIns="0" rtlCol="0" anchor="t">
            <a:spAutoFit/>
          </a:bodyPr>
          <a:lstStyle/>
          <a:p>
            <a:pPr algn="l">
              <a:lnSpc>
                <a:spcPts val="4480"/>
              </a:lnSpc>
            </a:pPr>
            <a:r>
              <a:rPr lang="en-US" sz="3200">
                <a:solidFill>
                  <a:srgbClr val="000000"/>
                </a:solidFill>
                <a:latin typeface="Averta 1"/>
              </a:rPr>
              <a:t>Rhodes Scholars unlike other scholarships join for a lifetime, a unique and vibrant international community of Scholars. Our Character, Service and Leadership Programme form part of the scholar’s personal training.</a:t>
            </a:r>
          </a:p>
        </p:txBody>
      </p:sp>
      <p:sp>
        <p:nvSpPr>
          <p:cNvPr id="20" name="TextBox 20"/>
          <p:cNvSpPr txBox="1"/>
          <p:nvPr/>
        </p:nvSpPr>
        <p:spPr>
          <a:xfrm>
            <a:off x="1028700" y="4224020"/>
            <a:ext cx="11417708" cy="1323975"/>
          </a:xfrm>
          <a:prstGeom prst="rect">
            <a:avLst/>
          </a:prstGeom>
        </p:spPr>
        <p:txBody>
          <a:bodyPr lIns="0" tIns="0" rIns="0" bIns="0" rtlCol="0" anchor="t">
            <a:spAutoFit/>
          </a:bodyPr>
          <a:lstStyle/>
          <a:p>
            <a:pPr algn="l">
              <a:lnSpc>
                <a:spcPts val="5279"/>
              </a:lnSpc>
            </a:pPr>
            <a:r>
              <a:rPr lang="en-US" sz="4399">
                <a:solidFill>
                  <a:srgbClr val="1226AA"/>
                </a:solidFill>
                <a:latin typeface="Averta 2"/>
              </a:rPr>
              <a:t>Unlike other Oxford University Students you'll have Rhodes House...</a:t>
            </a:r>
          </a:p>
        </p:txBody>
      </p:sp>
      <p:sp>
        <p:nvSpPr>
          <p:cNvPr id="21" name="TextBox 21"/>
          <p:cNvSpPr txBox="1"/>
          <p:nvPr/>
        </p:nvSpPr>
        <p:spPr>
          <a:xfrm>
            <a:off x="712850" y="5943147"/>
            <a:ext cx="10434000"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There are study spaces, libraries and social events where you will meet other Scholars.</a:t>
            </a:r>
          </a:p>
        </p:txBody>
      </p:sp>
      <p:sp>
        <p:nvSpPr>
          <p:cNvPr id="22" name="TextBox 22"/>
          <p:cNvSpPr txBox="1"/>
          <p:nvPr/>
        </p:nvSpPr>
        <p:spPr>
          <a:xfrm>
            <a:off x="712850" y="6993286"/>
            <a:ext cx="10434000"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Scholars also attend social events like the Coming Up Dinner and Rhodes Ball. </a:t>
            </a:r>
          </a:p>
        </p:txBody>
      </p:sp>
      <p:sp>
        <p:nvSpPr>
          <p:cNvPr id="23" name="TextBox 23"/>
          <p:cNvSpPr txBox="1"/>
          <p:nvPr/>
        </p:nvSpPr>
        <p:spPr>
          <a:xfrm>
            <a:off x="712850" y="9093564"/>
            <a:ext cx="9437098"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Rhodes House hosts talks, seminars and forums with world leading experts and guests.</a:t>
            </a:r>
          </a:p>
        </p:txBody>
      </p:sp>
      <p:sp>
        <p:nvSpPr>
          <p:cNvPr id="24" name="TextBox 24"/>
          <p:cNvSpPr txBox="1"/>
          <p:nvPr/>
        </p:nvSpPr>
        <p:spPr>
          <a:xfrm>
            <a:off x="712850" y="8043425"/>
            <a:ext cx="9437098" cy="907416"/>
          </a:xfrm>
          <a:prstGeom prst="rect">
            <a:avLst/>
          </a:prstGeom>
        </p:spPr>
        <p:txBody>
          <a:bodyPr lIns="0" tIns="0" rIns="0" bIns="0" rtlCol="0" anchor="t">
            <a:spAutoFit/>
          </a:bodyPr>
          <a:lstStyle/>
          <a:p>
            <a:pPr marL="604511" lvl="1" indent="-302256">
              <a:lnSpc>
                <a:spcPts val="3639"/>
              </a:lnSpc>
              <a:buFont typeface="Arial"/>
              <a:buChar char="•"/>
            </a:pPr>
            <a:r>
              <a:rPr lang="en-US" sz="2799">
                <a:solidFill>
                  <a:srgbClr val="000000"/>
                </a:solidFill>
                <a:latin typeface="Averta 1"/>
              </a:rPr>
              <a:t>It's where the Registrar, the Dean, and the Warden are based.</a:t>
            </a:r>
          </a:p>
        </p:txBody>
      </p:sp>
      <p:sp>
        <p:nvSpPr>
          <p:cNvPr id="27" name="Freeform 16"/>
          <p:cNvSpPr/>
          <p:nvPr/>
        </p:nvSpPr>
        <p:spPr>
          <a:xfrm>
            <a:off x="10606759" y="8415051"/>
            <a:ext cx="1490744" cy="1493785"/>
          </a:xfrm>
          <a:custGeom>
            <a:avLst/>
            <a:gdLst/>
            <a:ahLst/>
            <a:cxnLst/>
            <a:rect l="l" t="t" r="r" b="b"/>
            <a:pathLst>
              <a:path w="1490744" h="1493785">
                <a:moveTo>
                  <a:pt x="0" y="0"/>
                </a:moveTo>
                <a:lnTo>
                  <a:pt x="1490744" y="0"/>
                </a:lnTo>
                <a:lnTo>
                  <a:pt x="1490744" y="1493785"/>
                </a:lnTo>
                <a:lnTo>
                  <a:pt x="0" y="1493785"/>
                </a:lnTo>
                <a:lnTo>
                  <a:pt x="0" y="0"/>
                </a:lnTo>
                <a:close/>
              </a:path>
            </a:pathLst>
          </a:custGeom>
          <a:blipFill>
            <a:blip r:embed="rId9"/>
            <a:stretch>
              <a:fillRect r="-208870"/>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26B21"/>
            </a:solidFill>
          </p:spPr>
        </p:sp>
      </p:grpSp>
      <p:sp>
        <p:nvSpPr>
          <p:cNvPr id="4" name="Freeform 4"/>
          <p:cNvSpPr/>
          <p:nvPr/>
        </p:nvSpPr>
        <p:spPr>
          <a:xfrm>
            <a:off x="1068329"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269995" y="2361619"/>
            <a:ext cx="3920604" cy="3920589"/>
            <a:chOff x="0" y="0"/>
            <a:chExt cx="5403585" cy="5403564"/>
          </a:xfrm>
        </p:grpSpPr>
        <p:sp>
          <p:nvSpPr>
            <p:cNvPr id="6" name="Freeform 6"/>
            <p:cNvSpPr/>
            <p:nvPr/>
          </p:nvSpPr>
          <p:spPr>
            <a:xfrm>
              <a:off x="0" y="0"/>
              <a:ext cx="5403596" cy="5403596"/>
            </a:xfrm>
            <a:custGeom>
              <a:avLst/>
              <a:gdLst/>
              <a:ahLst/>
              <a:cxnLst/>
              <a:rect l="l" t="t" r="r" b="b"/>
              <a:pathLst>
                <a:path w="5403596" h="5403596">
                  <a:moveTo>
                    <a:pt x="5403596" y="2701798"/>
                  </a:moveTo>
                  <a:cubicBezTo>
                    <a:pt x="5403596" y="4193921"/>
                    <a:pt x="4193921" y="5403596"/>
                    <a:pt x="2701798" y="5403596"/>
                  </a:cubicBezTo>
                  <a:cubicBezTo>
                    <a:pt x="1209675" y="5403596"/>
                    <a:pt x="0" y="4193921"/>
                    <a:pt x="0" y="2701798"/>
                  </a:cubicBezTo>
                  <a:cubicBezTo>
                    <a:pt x="0" y="1209675"/>
                    <a:pt x="1209675" y="0"/>
                    <a:pt x="2701798" y="0"/>
                  </a:cubicBezTo>
                  <a:cubicBezTo>
                    <a:pt x="4193921" y="0"/>
                    <a:pt x="5403596" y="1209675"/>
                    <a:pt x="5403596" y="2701798"/>
                  </a:cubicBezTo>
                  <a:close/>
                </a:path>
              </a:pathLst>
            </a:custGeom>
            <a:blipFill>
              <a:blip r:embed="rId4"/>
              <a:stretch>
                <a:fillRect/>
              </a:stretch>
            </a:blipFill>
          </p:spPr>
        </p:sp>
      </p:grpSp>
      <p:sp>
        <p:nvSpPr>
          <p:cNvPr id="7" name="Freeform 7"/>
          <p:cNvSpPr/>
          <p:nvPr/>
        </p:nvSpPr>
        <p:spPr>
          <a:xfrm>
            <a:off x="6982032"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7183697" y="2357985"/>
            <a:ext cx="3920605" cy="3920589"/>
            <a:chOff x="0" y="0"/>
            <a:chExt cx="5364416" cy="5364393"/>
          </a:xfrm>
        </p:grpSpPr>
        <p:sp>
          <p:nvSpPr>
            <p:cNvPr id="9" name="Freeform 9"/>
            <p:cNvSpPr/>
            <p:nvPr/>
          </p:nvSpPr>
          <p:spPr>
            <a:xfrm>
              <a:off x="0" y="0"/>
              <a:ext cx="5364480" cy="5364353"/>
            </a:xfrm>
            <a:custGeom>
              <a:avLst/>
              <a:gdLst/>
              <a:ahLst/>
              <a:cxnLst/>
              <a:rect l="l" t="t" r="r" b="b"/>
              <a:pathLst>
                <a:path w="5364480" h="5364353">
                  <a:moveTo>
                    <a:pt x="5364353" y="2682240"/>
                  </a:moveTo>
                  <a:cubicBezTo>
                    <a:pt x="5364353" y="4163568"/>
                    <a:pt x="4163441" y="5364353"/>
                    <a:pt x="2682113" y="5364353"/>
                  </a:cubicBezTo>
                  <a:cubicBezTo>
                    <a:pt x="1200785" y="5364353"/>
                    <a:pt x="0" y="4163568"/>
                    <a:pt x="0" y="2682240"/>
                  </a:cubicBezTo>
                  <a:cubicBezTo>
                    <a:pt x="0" y="1200912"/>
                    <a:pt x="1200912" y="0"/>
                    <a:pt x="2682240" y="0"/>
                  </a:cubicBezTo>
                  <a:cubicBezTo>
                    <a:pt x="4163568" y="0"/>
                    <a:pt x="5364480" y="1200912"/>
                    <a:pt x="5364480" y="2682240"/>
                  </a:cubicBezTo>
                  <a:close/>
                </a:path>
              </a:pathLst>
            </a:custGeom>
            <a:blipFill>
              <a:blip r:embed="rId5"/>
              <a:stretch>
                <a:fillRect r="1"/>
              </a:stretch>
            </a:blipFill>
          </p:spPr>
        </p:sp>
      </p:grpSp>
      <p:sp>
        <p:nvSpPr>
          <p:cNvPr id="10" name="Freeform 10"/>
          <p:cNvSpPr/>
          <p:nvPr/>
        </p:nvSpPr>
        <p:spPr>
          <a:xfrm>
            <a:off x="13007356"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1" name="Group 11"/>
          <p:cNvGrpSpPr/>
          <p:nvPr/>
        </p:nvGrpSpPr>
        <p:grpSpPr>
          <a:xfrm>
            <a:off x="13209022" y="2361619"/>
            <a:ext cx="3916970" cy="3916955"/>
            <a:chOff x="0" y="0"/>
            <a:chExt cx="5345035" cy="5345013"/>
          </a:xfrm>
        </p:grpSpPr>
        <p:sp>
          <p:nvSpPr>
            <p:cNvPr id="12" name="Freeform 12"/>
            <p:cNvSpPr/>
            <p:nvPr/>
          </p:nvSpPr>
          <p:spPr>
            <a:xfrm>
              <a:off x="0" y="0"/>
              <a:ext cx="5345049" cy="5345049"/>
            </a:xfrm>
            <a:custGeom>
              <a:avLst/>
              <a:gdLst/>
              <a:ahLst/>
              <a:cxnLst/>
              <a:rect l="l" t="t" r="r" b="b"/>
              <a:pathLst>
                <a:path w="5345049" h="5345049">
                  <a:moveTo>
                    <a:pt x="5345049" y="2672588"/>
                  </a:moveTo>
                  <a:cubicBezTo>
                    <a:pt x="5345049" y="4148455"/>
                    <a:pt x="4148455" y="5345049"/>
                    <a:pt x="2672588" y="5345049"/>
                  </a:cubicBezTo>
                  <a:cubicBezTo>
                    <a:pt x="1196721" y="5345049"/>
                    <a:pt x="0" y="4148455"/>
                    <a:pt x="0" y="2672588"/>
                  </a:cubicBezTo>
                  <a:cubicBezTo>
                    <a:pt x="0" y="1196721"/>
                    <a:pt x="1196467" y="0"/>
                    <a:pt x="2672461" y="0"/>
                  </a:cubicBezTo>
                  <a:cubicBezTo>
                    <a:pt x="4148455" y="0"/>
                    <a:pt x="5345049" y="1196594"/>
                    <a:pt x="5345049" y="2672588"/>
                  </a:cubicBezTo>
                  <a:close/>
                </a:path>
              </a:pathLst>
            </a:custGeom>
            <a:blipFill>
              <a:blip r:embed="rId6"/>
              <a:stretch>
                <a:fillRect l="-138" r="-138"/>
              </a:stretch>
            </a:blipFill>
          </p:spPr>
        </p:sp>
      </p:grpSp>
      <p:sp>
        <p:nvSpPr>
          <p:cNvPr id="13" name="Freeform 13"/>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7"/>
            <a:stretch>
              <a:fillRect l="-88" r="-88"/>
            </a:stretch>
          </a:blipFill>
        </p:spPr>
      </p:sp>
      <p:sp>
        <p:nvSpPr>
          <p:cNvPr id="14" name="TextBox 14"/>
          <p:cNvSpPr txBox="1"/>
          <p:nvPr/>
        </p:nvSpPr>
        <p:spPr>
          <a:xfrm>
            <a:off x="1009650" y="607752"/>
            <a:ext cx="15437592"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rPr>
              <a:t>What do Rhodes Scholars say?</a:t>
            </a:r>
          </a:p>
        </p:txBody>
      </p:sp>
      <p:sp>
        <p:nvSpPr>
          <p:cNvPr id="15" name="TextBox 15"/>
          <p:cNvSpPr txBox="1"/>
          <p:nvPr/>
        </p:nvSpPr>
        <p:spPr>
          <a:xfrm>
            <a:off x="962678" y="6768452"/>
            <a:ext cx="4535237" cy="2720645"/>
          </a:xfrm>
          <a:prstGeom prst="rect">
            <a:avLst/>
          </a:prstGeom>
        </p:spPr>
        <p:txBody>
          <a:bodyPr lIns="0" tIns="0" rIns="0" bIns="0" rtlCol="0" anchor="t">
            <a:spAutoFit/>
          </a:bodyPr>
          <a:lstStyle/>
          <a:p>
            <a:pPr algn="l">
              <a:lnSpc>
                <a:spcPts val="3135"/>
              </a:lnSpc>
            </a:pPr>
            <a:r>
              <a:rPr lang="en-US" sz="2277">
                <a:solidFill>
                  <a:srgbClr val="FFFFFF"/>
                </a:solidFill>
                <a:latin typeface="Averta 1"/>
              </a:rPr>
              <a:t>"Rhodes House has afforded me the opportunity to make lifelong friendships with great minds from diverse backgrounds, from whom I have learned so much."</a:t>
            </a:r>
          </a:p>
          <a:p>
            <a:pPr algn="l">
              <a:lnSpc>
                <a:spcPts val="3135"/>
              </a:lnSpc>
            </a:pPr>
            <a:r>
              <a:rPr lang="en-US" sz="2277">
                <a:solidFill>
                  <a:srgbClr val="FDDCA1"/>
                </a:solidFill>
                <a:latin typeface="Averta 2"/>
              </a:rPr>
              <a:t>Emmanuelle Dankwa </a:t>
            </a:r>
          </a:p>
          <a:p>
            <a:pPr algn="l">
              <a:lnSpc>
                <a:spcPts val="3135"/>
              </a:lnSpc>
            </a:pPr>
            <a:r>
              <a:rPr lang="en-US" sz="2277">
                <a:solidFill>
                  <a:srgbClr val="FDDCA1"/>
                </a:solidFill>
                <a:latin typeface="Averta 2"/>
              </a:rPr>
              <a:t>(West Africa &amp; St Peter's 2018)</a:t>
            </a:r>
          </a:p>
        </p:txBody>
      </p:sp>
      <p:sp>
        <p:nvSpPr>
          <p:cNvPr id="16" name="TextBox 16"/>
          <p:cNvSpPr txBox="1"/>
          <p:nvPr/>
        </p:nvSpPr>
        <p:spPr>
          <a:xfrm>
            <a:off x="6854504" y="6768452"/>
            <a:ext cx="5057548" cy="3111170"/>
          </a:xfrm>
          <a:prstGeom prst="rect">
            <a:avLst/>
          </a:prstGeom>
        </p:spPr>
        <p:txBody>
          <a:bodyPr lIns="0" tIns="0" rIns="0" bIns="0" rtlCol="0" anchor="t">
            <a:spAutoFit/>
          </a:bodyPr>
          <a:lstStyle/>
          <a:p>
            <a:pPr algn="l">
              <a:lnSpc>
                <a:spcPts val="3135"/>
              </a:lnSpc>
            </a:pPr>
            <a:r>
              <a:rPr lang="en-US" sz="2277">
                <a:solidFill>
                  <a:srgbClr val="FFFFFF"/>
                </a:solidFill>
                <a:latin typeface="Averta 1"/>
              </a:rPr>
              <a:t>"The thing I enjoyed the most about Rhodes House was how so many Scholars from so many different backgrounds are put together, forcing us to embrace our differences and learn from each other's cultures."</a:t>
            </a:r>
          </a:p>
          <a:p>
            <a:pPr algn="l">
              <a:lnSpc>
                <a:spcPts val="3135"/>
              </a:lnSpc>
            </a:pPr>
            <a:r>
              <a:rPr lang="en-US" sz="2277">
                <a:solidFill>
                  <a:srgbClr val="FDDCA1"/>
                </a:solidFill>
                <a:latin typeface="Averta 2"/>
              </a:rPr>
              <a:t>Xilin Jiang </a:t>
            </a:r>
          </a:p>
          <a:p>
            <a:pPr algn="l">
              <a:lnSpc>
                <a:spcPts val="3135"/>
              </a:lnSpc>
            </a:pPr>
            <a:r>
              <a:rPr lang="en-US" sz="2277">
                <a:solidFill>
                  <a:srgbClr val="FDDCA1"/>
                </a:solidFill>
                <a:latin typeface="Averta 2"/>
              </a:rPr>
              <a:t>(China &amp; University 2017)</a:t>
            </a:r>
          </a:p>
        </p:txBody>
      </p:sp>
      <p:sp>
        <p:nvSpPr>
          <p:cNvPr id="17" name="TextBox 17"/>
          <p:cNvSpPr txBox="1"/>
          <p:nvPr/>
        </p:nvSpPr>
        <p:spPr>
          <a:xfrm>
            <a:off x="13090999" y="6768452"/>
            <a:ext cx="4411965" cy="2720950"/>
          </a:xfrm>
          <a:prstGeom prst="rect">
            <a:avLst/>
          </a:prstGeom>
        </p:spPr>
        <p:txBody>
          <a:bodyPr lIns="0" tIns="0" rIns="0" bIns="0" rtlCol="0" anchor="t">
            <a:spAutoFit/>
          </a:bodyPr>
          <a:lstStyle/>
          <a:p>
            <a:pPr algn="l">
              <a:lnSpc>
                <a:spcPts val="3135"/>
              </a:lnSpc>
            </a:pPr>
            <a:r>
              <a:rPr lang="en-US" sz="2279">
                <a:solidFill>
                  <a:srgbClr val="FFFFFF"/>
                </a:solidFill>
                <a:latin typeface="Averta 1"/>
              </a:rPr>
              <a:t>"There is nothing quite like the opportunity to so fully invest in your vision for the future and I am thrilled to be able to embark on this journey." </a:t>
            </a:r>
          </a:p>
          <a:p>
            <a:pPr algn="l">
              <a:lnSpc>
                <a:spcPts val="3135"/>
              </a:lnSpc>
            </a:pPr>
            <a:r>
              <a:rPr lang="en-US" sz="2279">
                <a:solidFill>
                  <a:srgbClr val="FDDCA1"/>
                </a:solidFill>
                <a:latin typeface="Averta 2"/>
              </a:rPr>
              <a:t>Wakithi Mabaso </a:t>
            </a:r>
          </a:p>
          <a:p>
            <a:pPr algn="l">
              <a:lnSpc>
                <a:spcPts val="3135"/>
              </a:lnSpc>
            </a:pPr>
            <a:r>
              <a:rPr lang="en-US" sz="2279">
                <a:solidFill>
                  <a:srgbClr val="FDDCA1"/>
                </a:solidFill>
                <a:latin typeface="Averta 2"/>
              </a:rPr>
              <a:t>(South Africa-at-Large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325100"/>
            <a:chOff x="0" y="0"/>
            <a:chExt cx="24384000" cy="13766800"/>
          </a:xfrm>
        </p:grpSpPr>
        <p:sp>
          <p:nvSpPr>
            <p:cNvPr id="3" name="Freeform 3"/>
            <p:cNvSpPr/>
            <p:nvPr/>
          </p:nvSpPr>
          <p:spPr>
            <a:xfrm>
              <a:off x="0" y="0"/>
              <a:ext cx="24384000" cy="13766800"/>
            </a:xfrm>
            <a:custGeom>
              <a:avLst/>
              <a:gdLst/>
              <a:ahLst/>
              <a:cxnLst/>
              <a:rect l="l" t="t" r="r" b="b"/>
              <a:pathLst>
                <a:path w="24384000" h="13766800">
                  <a:moveTo>
                    <a:pt x="0" y="0"/>
                  </a:moveTo>
                  <a:lnTo>
                    <a:pt x="24384000" y="0"/>
                  </a:lnTo>
                  <a:lnTo>
                    <a:pt x="24384000" y="13766800"/>
                  </a:lnTo>
                  <a:lnTo>
                    <a:pt x="0" y="13766800"/>
                  </a:lnTo>
                  <a:close/>
                </a:path>
              </a:pathLst>
            </a:custGeom>
            <a:solidFill>
              <a:srgbClr val="2EA7DF"/>
            </a:solidFill>
          </p:spPr>
        </p:sp>
      </p:grpSp>
      <p:sp>
        <p:nvSpPr>
          <p:cNvPr id="4" name="Freeform 4"/>
          <p:cNvSpPr/>
          <p:nvPr/>
        </p:nvSpPr>
        <p:spPr>
          <a:xfrm>
            <a:off x="5510405" y="5057626"/>
            <a:ext cx="6971654" cy="2191377"/>
          </a:xfrm>
          <a:custGeom>
            <a:avLst/>
            <a:gdLst/>
            <a:ahLst/>
            <a:cxnLst/>
            <a:rect l="l" t="t" r="r" b="b"/>
            <a:pathLst>
              <a:path w="7891731" h="3285830">
                <a:moveTo>
                  <a:pt x="0" y="0"/>
                </a:moveTo>
                <a:lnTo>
                  <a:pt x="7891731" y="0"/>
                </a:lnTo>
                <a:lnTo>
                  <a:pt x="7891731" y="3285830"/>
                </a:lnTo>
                <a:lnTo>
                  <a:pt x="0" y="3285830"/>
                </a:lnTo>
                <a:lnTo>
                  <a:pt x="0" y="0"/>
                </a:lnTo>
                <a:close/>
              </a:path>
            </a:pathLst>
          </a:custGeom>
          <a:blipFill>
            <a:blip r:embed="rId2">
              <a:extLst>
                <a:ext uri="{96DAC541-7B7A-43D3-8B79-37D633B846F1}">
                  <asvg:svgBlip xmlns:asvg="http://schemas.microsoft.com/office/drawing/2016/SVG/main" xmlns="" r:embed="rId3"/>
                </a:ext>
              </a:extLst>
            </a:blip>
            <a:stretch>
              <a:fillRect t="-68525" b="-71649"/>
            </a:stretch>
          </a:blipFill>
        </p:spPr>
      </p:sp>
      <p:sp>
        <p:nvSpPr>
          <p:cNvPr id="5" name="TextBox 5"/>
          <p:cNvSpPr txBox="1"/>
          <p:nvPr/>
        </p:nvSpPr>
        <p:spPr>
          <a:xfrm>
            <a:off x="6747971" y="5489486"/>
            <a:ext cx="4627812" cy="1085850"/>
          </a:xfrm>
          <a:prstGeom prst="rect">
            <a:avLst/>
          </a:prstGeom>
        </p:spPr>
        <p:txBody>
          <a:bodyPr lIns="0" tIns="0" rIns="0" bIns="0" rtlCol="0" anchor="t">
            <a:spAutoFit/>
          </a:bodyPr>
          <a:lstStyle/>
          <a:p>
            <a:pPr algn="ctr">
              <a:lnSpc>
                <a:spcPts val="4319"/>
              </a:lnSpc>
            </a:pPr>
            <a:r>
              <a:rPr lang="en-US" sz="3599" dirty="0">
                <a:solidFill>
                  <a:srgbClr val="EFC3D7"/>
                </a:solidFill>
                <a:latin typeface="Averta 2"/>
              </a:rPr>
              <a:t>What do we look for in a candidate?</a:t>
            </a:r>
          </a:p>
        </p:txBody>
      </p:sp>
      <p:sp>
        <p:nvSpPr>
          <p:cNvPr id="7" name="Freeform 7"/>
          <p:cNvSpPr/>
          <p:nvPr/>
        </p:nvSpPr>
        <p:spPr>
          <a:xfrm>
            <a:off x="-9525" y="3246401"/>
            <a:ext cx="5112856" cy="7535899"/>
          </a:xfrm>
          <a:custGeom>
            <a:avLst/>
            <a:gdLst/>
            <a:ahLst/>
            <a:cxnLst/>
            <a:rect l="l" t="t" r="r" b="b"/>
            <a:pathLst>
              <a:path w="5112856" h="7535899">
                <a:moveTo>
                  <a:pt x="0" y="0"/>
                </a:moveTo>
                <a:lnTo>
                  <a:pt x="5112856" y="0"/>
                </a:lnTo>
                <a:lnTo>
                  <a:pt x="5112856" y="7535899"/>
                </a:lnTo>
                <a:lnTo>
                  <a:pt x="0" y="7535899"/>
                </a:lnTo>
                <a:lnTo>
                  <a:pt x="0" y="0"/>
                </a:lnTo>
                <a:close/>
              </a:path>
            </a:pathLst>
          </a:custGeom>
          <a:blipFill>
            <a:blip r:embed="rId4"/>
            <a:stretch>
              <a:fillRect r="-23" b="24"/>
            </a:stretch>
          </a:blipFill>
        </p:spPr>
      </p:sp>
      <p:sp>
        <p:nvSpPr>
          <p:cNvPr id="11" name="Freeform 11"/>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5"/>
            <a:stretch>
              <a:fillRect l="-88" r="-88"/>
            </a:stretch>
          </a:blipFill>
        </p:spPr>
      </p:sp>
      <p:sp>
        <p:nvSpPr>
          <p:cNvPr id="12" name="Freeform 12"/>
          <p:cNvSpPr/>
          <p:nvPr/>
        </p:nvSpPr>
        <p:spPr>
          <a:xfrm rot="-1511134" flipV="1">
            <a:off x="10444928" y="4097868"/>
            <a:ext cx="2413848" cy="681912"/>
          </a:xfrm>
          <a:custGeom>
            <a:avLst/>
            <a:gdLst/>
            <a:ahLst/>
            <a:cxnLst/>
            <a:rect l="l" t="t" r="r" b="b"/>
            <a:pathLst>
              <a:path w="2413848" h="681912">
                <a:moveTo>
                  <a:pt x="0" y="681912"/>
                </a:moveTo>
                <a:lnTo>
                  <a:pt x="2413848" y="681912"/>
                </a:lnTo>
                <a:lnTo>
                  <a:pt x="2413848" y="0"/>
                </a:lnTo>
                <a:lnTo>
                  <a:pt x="0" y="0"/>
                </a:lnTo>
                <a:lnTo>
                  <a:pt x="0" y="681912"/>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835397" flipH="1" flipV="1">
            <a:off x="5883149" y="4206295"/>
            <a:ext cx="1801182" cy="508834"/>
          </a:xfrm>
          <a:custGeom>
            <a:avLst/>
            <a:gdLst/>
            <a:ahLst/>
            <a:cxnLst/>
            <a:rect l="l" t="t" r="r" b="b"/>
            <a:pathLst>
              <a:path w="1801182" h="508834">
                <a:moveTo>
                  <a:pt x="1801182" y="508834"/>
                </a:moveTo>
                <a:lnTo>
                  <a:pt x="0" y="508834"/>
                </a:lnTo>
                <a:lnTo>
                  <a:pt x="0" y="0"/>
                </a:lnTo>
                <a:lnTo>
                  <a:pt x="1801182" y="0"/>
                </a:lnTo>
                <a:lnTo>
                  <a:pt x="1801182" y="508834"/>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2334849" flipH="1">
            <a:off x="11005571" y="7450231"/>
            <a:ext cx="1628468" cy="598905"/>
          </a:xfrm>
          <a:custGeom>
            <a:avLst/>
            <a:gdLst/>
            <a:ahLst/>
            <a:cxnLst/>
            <a:rect l="l" t="t" r="r" b="b"/>
            <a:pathLst>
              <a:path w="1979850" h="598905">
                <a:moveTo>
                  <a:pt x="1979850" y="0"/>
                </a:moveTo>
                <a:lnTo>
                  <a:pt x="0" y="0"/>
                </a:lnTo>
                <a:lnTo>
                  <a:pt x="0" y="598904"/>
                </a:lnTo>
                <a:lnTo>
                  <a:pt x="1979850" y="598904"/>
                </a:lnTo>
                <a:lnTo>
                  <a:pt x="197985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rot="-2071849" flipH="1" flipV="1">
            <a:off x="5859151" y="7164967"/>
            <a:ext cx="1603980" cy="485204"/>
          </a:xfrm>
          <a:custGeom>
            <a:avLst/>
            <a:gdLst/>
            <a:ahLst/>
            <a:cxnLst/>
            <a:rect l="l" t="t" r="r" b="b"/>
            <a:pathLst>
              <a:path w="1603980" h="485204">
                <a:moveTo>
                  <a:pt x="1603980" y="485204"/>
                </a:moveTo>
                <a:lnTo>
                  <a:pt x="0" y="485204"/>
                </a:lnTo>
                <a:lnTo>
                  <a:pt x="0" y="0"/>
                </a:lnTo>
                <a:lnTo>
                  <a:pt x="1603980" y="0"/>
                </a:lnTo>
                <a:lnTo>
                  <a:pt x="1603980" y="485204"/>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6" name="TextBox 16"/>
          <p:cNvSpPr txBox="1"/>
          <p:nvPr/>
        </p:nvSpPr>
        <p:spPr>
          <a:xfrm>
            <a:off x="1028700" y="1984375"/>
            <a:ext cx="16412595" cy="1225550"/>
          </a:xfrm>
          <a:prstGeom prst="rect">
            <a:avLst/>
          </a:prstGeom>
        </p:spPr>
        <p:txBody>
          <a:bodyPr lIns="0" tIns="0" rIns="0" bIns="0" rtlCol="0" anchor="t">
            <a:spAutoFit/>
          </a:bodyPr>
          <a:lstStyle/>
          <a:p>
            <a:pPr algn="l">
              <a:lnSpc>
                <a:spcPts val="4900"/>
              </a:lnSpc>
            </a:pPr>
            <a:r>
              <a:rPr lang="en-US" sz="3500" dirty="0">
                <a:solidFill>
                  <a:srgbClr val="000000"/>
                </a:solidFill>
                <a:latin typeface="Averta 1"/>
              </a:rPr>
              <a:t>Rhodes Scholars come from all backgrounds and we welcome applications from talented young persons of diverse backgrounds. </a:t>
            </a:r>
          </a:p>
        </p:txBody>
      </p:sp>
      <p:sp>
        <p:nvSpPr>
          <p:cNvPr id="17" name="TextBox 17"/>
          <p:cNvSpPr txBox="1"/>
          <p:nvPr/>
        </p:nvSpPr>
        <p:spPr>
          <a:xfrm>
            <a:off x="12675976" y="7554010"/>
            <a:ext cx="4765319" cy="1458595"/>
          </a:xfrm>
          <a:prstGeom prst="rect">
            <a:avLst/>
          </a:prstGeom>
        </p:spPr>
        <p:txBody>
          <a:bodyPr lIns="0" tIns="0" rIns="0" bIns="0" rtlCol="0" anchor="t">
            <a:spAutoFit/>
          </a:bodyPr>
          <a:lstStyle/>
          <a:p>
            <a:pPr algn="l">
              <a:lnSpc>
                <a:spcPts val="3920"/>
              </a:lnSpc>
            </a:pPr>
            <a:r>
              <a:rPr lang="en-US" sz="2400">
                <a:solidFill>
                  <a:srgbClr val="010101"/>
                </a:solidFill>
                <a:latin typeface="Averta 1"/>
              </a:rPr>
              <a:t>The courage and skills required to lead with a wider desire for public good.</a:t>
            </a:r>
          </a:p>
        </p:txBody>
      </p:sp>
      <p:sp>
        <p:nvSpPr>
          <p:cNvPr id="18" name="TextBox 18"/>
          <p:cNvSpPr txBox="1"/>
          <p:nvPr/>
        </p:nvSpPr>
        <p:spPr>
          <a:xfrm>
            <a:off x="12991213" y="3190011"/>
            <a:ext cx="4444572" cy="3439795"/>
          </a:xfrm>
          <a:prstGeom prst="rect">
            <a:avLst/>
          </a:prstGeom>
        </p:spPr>
        <p:txBody>
          <a:bodyPr lIns="0" tIns="0" rIns="0" bIns="0" rtlCol="0" anchor="t">
            <a:spAutoFit/>
          </a:bodyPr>
          <a:lstStyle/>
          <a:p>
            <a:pPr algn="l">
              <a:lnSpc>
                <a:spcPts val="3920"/>
              </a:lnSpc>
            </a:pPr>
            <a:r>
              <a:rPr lang="en-US" sz="2400" dirty="0">
                <a:solidFill>
                  <a:srgbClr val="010101"/>
                </a:solidFill>
                <a:latin typeface="Averta 1"/>
              </a:rPr>
              <a:t>Energy to use one's talents to the full as demonstrated by mastery in areas such as sports, music, debate, dance, theatre, and artistic pursuits, particularly where teamwork is involved.</a:t>
            </a:r>
          </a:p>
        </p:txBody>
      </p:sp>
      <p:sp>
        <p:nvSpPr>
          <p:cNvPr id="19" name="TextBox 19"/>
          <p:cNvSpPr txBox="1"/>
          <p:nvPr/>
        </p:nvSpPr>
        <p:spPr>
          <a:xfrm>
            <a:off x="4723105" y="7995883"/>
            <a:ext cx="6376986" cy="1243965"/>
          </a:xfrm>
          <a:prstGeom prst="rect">
            <a:avLst/>
          </a:prstGeom>
        </p:spPr>
        <p:txBody>
          <a:bodyPr lIns="0" tIns="0" rIns="0" bIns="0" rtlCol="0" anchor="t">
            <a:spAutoFit/>
          </a:bodyPr>
          <a:lstStyle/>
          <a:p>
            <a:pPr algn="l">
              <a:lnSpc>
                <a:spcPts val="3359"/>
              </a:lnSpc>
            </a:pPr>
            <a:r>
              <a:rPr lang="en-US" sz="2400" dirty="0">
                <a:solidFill>
                  <a:srgbClr val="000000"/>
                </a:solidFill>
                <a:latin typeface="Averta 1"/>
              </a:rPr>
              <a:t>Truth, courage, devotion to duty, sympathy for and protection of the weak, kindliness, unselfishness and fellowship.</a:t>
            </a:r>
          </a:p>
        </p:txBody>
      </p:sp>
      <p:sp>
        <p:nvSpPr>
          <p:cNvPr id="20" name="TextBox 20"/>
          <p:cNvSpPr txBox="1"/>
          <p:nvPr/>
        </p:nvSpPr>
        <p:spPr>
          <a:xfrm>
            <a:off x="990600" y="605807"/>
            <a:ext cx="12114904" cy="1005153"/>
          </a:xfrm>
          <a:prstGeom prst="rect">
            <a:avLst/>
          </a:prstGeom>
        </p:spPr>
        <p:txBody>
          <a:bodyPr lIns="0" tIns="0" rIns="0" bIns="0" rtlCol="0" anchor="t">
            <a:spAutoFit/>
          </a:bodyPr>
          <a:lstStyle/>
          <a:p>
            <a:pPr algn="l">
              <a:lnSpc>
                <a:spcPts val="8120"/>
              </a:lnSpc>
            </a:pPr>
            <a:r>
              <a:rPr lang="en-US" sz="5799">
                <a:solidFill>
                  <a:srgbClr val="EFC3D7"/>
                </a:solidFill>
                <a:latin typeface="Averta 2"/>
              </a:rPr>
              <a:t>Could you be a Rhodes Scholar?</a:t>
            </a:r>
          </a:p>
        </p:txBody>
      </p:sp>
      <p:sp>
        <p:nvSpPr>
          <p:cNvPr id="22" name="TextBox 22"/>
          <p:cNvSpPr txBox="1"/>
          <p:nvPr/>
        </p:nvSpPr>
        <p:spPr>
          <a:xfrm>
            <a:off x="3998459" y="4138002"/>
            <a:ext cx="2609068" cy="1243965"/>
          </a:xfrm>
          <a:prstGeom prst="rect">
            <a:avLst/>
          </a:prstGeom>
        </p:spPr>
        <p:txBody>
          <a:bodyPr lIns="0" tIns="0" rIns="0" bIns="0" rtlCol="0" anchor="t">
            <a:spAutoFit/>
          </a:bodyPr>
          <a:lstStyle/>
          <a:p>
            <a:pPr algn="l">
              <a:lnSpc>
                <a:spcPts val="3359"/>
              </a:lnSpc>
            </a:pPr>
            <a:r>
              <a:rPr lang="en-US" sz="2400" dirty="0">
                <a:solidFill>
                  <a:srgbClr val="000000"/>
                </a:solidFill>
                <a:latin typeface="Averta 1"/>
              </a:rPr>
              <a:t>Academic achievement and excellence.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B08C56"/>
            </a:solidFill>
          </p:spPr>
        </p:sp>
      </p:grpSp>
      <p:sp>
        <p:nvSpPr>
          <p:cNvPr id="4" name="Freeform 4"/>
          <p:cNvSpPr/>
          <p:nvPr/>
        </p:nvSpPr>
        <p:spPr>
          <a:xfrm>
            <a:off x="16459200" y="660013"/>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5" name="Freeform 5"/>
          <p:cNvSpPr/>
          <p:nvPr/>
        </p:nvSpPr>
        <p:spPr>
          <a:xfrm>
            <a:off x="15115512" y="6786880"/>
            <a:ext cx="4943264" cy="3274913"/>
          </a:xfrm>
          <a:custGeom>
            <a:avLst/>
            <a:gdLst/>
            <a:ahLst/>
            <a:cxnLst/>
            <a:rect l="l" t="t" r="r" b="b"/>
            <a:pathLst>
              <a:path w="4943264" h="3274913">
                <a:moveTo>
                  <a:pt x="0" y="0"/>
                </a:moveTo>
                <a:lnTo>
                  <a:pt x="4943264" y="0"/>
                </a:lnTo>
                <a:lnTo>
                  <a:pt x="4943264" y="3274912"/>
                </a:lnTo>
                <a:lnTo>
                  <a:pt x="0" y="32749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1002237" y="600075"/>
            <a:ext cx="6752166" cy="1005154"/>
          </a:xfrm>
          <a:prstGeom prst="rect">
            <a:avLst/>
          </a:prstGeom>
        </p:spPr>
        <p:txBody>
          <a:bodyPr lIns="0" tIns="0" rIns="0" bIns="0" rtlCol="0" anchor="t">
            <a:spAutoFit/>
          </a:bodyPr>
          <a:lstStyle/>
          <a:p>
            <a:pPr marL="0" lvl="0" indent="0" algn="l">
              <a:lnSpc>
                <a:spcPts val="8120"/>
              </a:lnSpc>
              <a:spcBef>
                <a:spcPct val="0"/>
              </a:spcBef>
            </a:pPr>
            <a:r>
              <a:rPr lang="en-US" sz="5799" u="none" strike="noStrike">
                <a:solidFill>
                  <a:srgbClr val="FDDCA1"/>
                </a:solidFill>
                <a:latin typeface="Averta 2"/>
              </a:rPr>
              <a:t>Are you eligible?</a:t>
            </a:r>
          </a:p>
        </p:txBody>
      </p:sp>
      <p:sp>
        <p:nvSpPr>
          <p:cNvPr id="7" name="TextBox 7"/>
          <p:cNvSpPr txBox="1"/>
          <p:nvPr/>
        </p:nvSpPr>
        <p:spPr>
          <a:xfrm>
            <a:off x="1002237" y="1967273"/>
            <a:ext cx="13557259"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1"/>
              </a:rPr>
              <a:t>Each year, 100+ Rhodes Scholarships are awarded, to students from 25 consitutencies (country or group of countries):</a:t>
            </a:r>
          </a:p>
        </p:txBody>
      </p:sp>
      <p:sp>
        <p:nvSpPr>
          <p:cNvPr id="8" name="TextBox 8"/>
          <p:cNvSpPr txBox="1"/>
          <p:nvPr/>
        </p:nvSpPr>
        <p:spPr>
          <a:xfrm>
            <a:off x="1002237" y="3429138"/>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Australia</a:t>
            </a:r>
          </a:p>
        </p:txBody>
      </p:sp>
      <p:sp>
        <p:nvSpPr>
          <p:cNvPr id="9" name="TextBox 9"/>
          <p:cNvSpPr txBox="1"/>
          <p:nvPr/>
        </p:nvSpPr>
        <p:spPr>
          <a:xfrm>
            <a:off x="1002237" y="8367186"/>
            <a:ext cx="127360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Global</a:t>
            </a:r>
          </a:p>
        </p:txBody>
      </p:sp>
      <p:sp>
        <p:nvSpPr>
          <p:cNvPr id="10" name="TextBox 10"/>
          <p:cNvSpPr txBox="1"/>
          <p:nvPr/>
        </p:nvSpPr>
        <p:spPr>
          <a:xfrm>
            <a:off x="1002237" y="766175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Germany</a:t>
            </a:r>
          </a:p>
        </p:txBody>
      </p:sp>
      <p:sp>
        <p:nvSpPr>
          <p:cNvPr id="11" name="TextBox 11"/>
          <p:cNvSpPr txBox="1"/>
          <p:nvPr/>
        </p:nvSpPr>
        <p:spPr>
          <a:xfrm>
            <a:off x="1002237" y="6956315"/>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East Africa</a:t>
            </a:r>
          </a:p>
        </p:txBody>
      </p:sp>
      <p:sp>
        <p:nvSpPr>
          <p:cNvPr id="12" name="TextBox 12"/>
          <p:cNvSpPr txBox="1"/>
          <p:nvPr/>
        </p:nvSpPr>
        <p:spPr>
          <a:xfrm>
            <a:off x="1002237" y="6250880"/>
            <a:ext cx="5164747"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Commonwealth Caribbean</a:t>
            </a:r>
          </a:p>
        </p:txBody>
      </p:sp>
      <p:sp>
        <p:nvSpPr>
          <p:cNvPr id="13" name="TextBox 13"/>
          <p:cNvSpPr txBox="1"/>
          <p:nvPr/>
        </p:nvSpPr>
        <p:spPr>
          <a:xfrm>
            <a:off x="1002237" y="5545444"/>
            <a:ext cx="116332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China</a:t>
            </a:r>
          </a:p>
        </p:txBody>
      </p:sp>
      <p:sp>
        <p:nvSpPr>
          <p:cNvPr id="14" name="TextBox 14"/>
          <p:cNvSpPr txBox="1"/>
          <p:nvPr/>
        </p:nvSpPr>
        <p:spPr>
          <a:xfrm>
            <a:off x="1002237" y="4840009"/>
            <a:ext cx="152105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Canada</a:t>
            </a:r>
          </a:p>
        </p:txBody>
      </p:sp>
      <p:sp>
        <p:nvSpPr>
          <p:cNvPr id="15" name="TextBox 15"/>
          <p:cNvSpPr txBox="1"/>
          <p:nvPr/>
        </p:nvSpPr>
        <p:spPr>
          <a:xfrm>
            <a:off x="1002237" y="4134574"/>
            <a:ext cx="172596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Bermuda</a:t>
            </a:r>
          </a:p>
        </p:txBody>
      </p:sp>
      <p:sp>
        <p:nvSpPr>
          <p:cNvPr id="16" name="TextBox 16"/>
          <p:cNvSpPr txBox="1"/>
          <p:nvPr/>
        </p:nvSpPr>
        <p:spPr>
          <a:xfrm>
            <a:off x="7267470" y="625088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Malaysia</a:t>
            </a:r>
          </a:p>
        </p:txBody>
      </p:sp>
      <p:sp>
        <p:nvSpPr>
          <p:cNvPr id="17" name="TextBox 17"/>
          <p:cNvSpPr txBox="1"/>
          <p:nvPr/>
        </p:nvSpPr>
        <p:spPr>
          <a:xfrm>
            <a:off x="7267470" y="7661750"/>
            <a:ext cx="168284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Pakistan</a:t>
            </a:r>
          </a:p>
        </p:txBody>
      </p:sp>
      <p:sp>
        <p:nvSpPr>
          <p:cNvPr id="18" name="TextBox 18"/>
          <p:cNvSpPr txBox="1"/>
          <p:nvPr/>
        </p:nvSpPr>
        <p:spPr>
          <a:xfrm>
            <a:off x="7267470" y="8367186"/>
            <a:ext cx="2455122"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Saudi Arabia</a:t>
            </a:r>
          </a:p>
        </p:txBody>
      </p:sp>
      <p:sp>
        <p:nvSpPr>
          <p:cNvPr id="19" name="TextBox 19"/>
          <p:cNvSpPr txBox="1"/>
          <p:nvPr/>
        </p:nvSpPr>
        <p:spPr>
          <a:xfrm>
            <a:off x="7267470" y="6956315"/>
            <a:ext cx="256539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New Zealand</a:t>
            </a:r>
          </a:p>
        </p:txBody>
      </p:sp>
      <p:sp>
        <p:nvSpPr>
          <p:cNvPr id="20" name="TextBox 20"/>
          <p:cNvSpPr txBox="1"/>
          <p:nvPr/>
        </p:nvSpPr>
        <p:spPr>
          <a:xfrm>
            <a:off x="7267470" y="3429138"/>
            <a:ext cx="102154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India</a:t>
            </a:r>
          </a:p>
        </p:txBody>
      </p:sp>
      <p:sp>
        <p:nvSpPr>
          <p:cNvPr id="21" name="TextBox 21"/>
          <p:cNvSpPr txBox="1"/>
          <p:nvPr/>
        </p:nvSpPr>
        <p:spPr>
          <a:xfrm>
            <a:off x="7267470" y="9072621"/>
            <a:ext cx="198716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Singapore</a:t>
            </a:r>
          </a:p>
        </p:txBody>
      </p:sp>
      <p:sp>
        <p:nvSpPr>
          <p:cNvPr id="22" name="TextBox 22"/>
          <p:cNvSpPr txBox="1"/>
          <p:nvPr/>
        </p:nvSpPr>
        <p:spPr>
          <a:xfrm>
            <a:off x="1002237" y="9072621"/>
            <a:ext cx="221881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Hong Kong</a:t>
            </a:r>
          </a:p>
        </p:txBody>
      </p:sp>
      <p:sp>
        <p:nvSpPr>
          <p:cNvPr id="23" name="TextBox 23"/>
          <p:cNvSpPr txBox="1"/>
          <p:nvPr/>
        </p:nvSpPr>
        <p:spPr>
          <a:xfrm>
            <a:off x="7267470" y="4840009"/>
            <a:ext cx="168319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Jamaica</a:t>
            </a:r>
          </a:p>
        </p:txBody>
      </p:sp>
      <p:sp>
        <p:nvSpPr>
          <p:cNvPr id="24" name="TextBox 24"/>
          <p:cNvSpPr txBox="1"/>
          <p:nvPr/>
        </p:nvSpPr>
        <p:spPr>
          <a:xfrm>
            <a:off x="7267470" y="4134574"/>
            <a:ext cx="104879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Israel</a:t>
            </a:r>
          </a:p>
        </p:txBody>
      </p:sp>
      <p:sp>
        <p:nvSpPr>
          <p:cNvPr id="25" name="TextBox 25"/>
          <p:cNvSpPr txBox="1"/>
          <p:nvPr/>
        </p:nvSpPr>
        <p:spPr>
          <a:xfrm>
            <a:off x="7267470" y="5545444"/>
            <a:ext cx="12578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Kenya</a:t>
            </a:r>
          </a:p>
        </p:txBody>
      </p:sp>
      <p:sp>
        <p:nvSpPr>
          <p:cNvPr id="26" name="TextBox 26"/>
          <p:cNvSpPr txBox="1"/>
          <p:nvPr/>
        </p:nvSpPr>
        <p:spPr>
          <a:xfrm>
            <a:off x="11413707" y="5545444"/>
            <a:ext cx="40777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United Arab Emirates</a:t>
            </a:r>
          </a:p>
        </p:txBody>
      </p:sp>
      <p:sp>
        <p:nvSpPr>
          <p:cNvPr id="27" name="TextBox 27"/>
          <p:cNvSpPr txBox="1"/>
          <p:nvPr/>
        </p:nvSpPr>
        <p:spPr>
          <a:xfrm>
            <a:off x="11413707" y="6250880"/>
            <a:ext cx="259690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United States</a:t>
            </a:r>
          </a:p>
        </p:txBody>
      </p:sp>
      <p:sp>
        <p:nvSpPr>
          <p:cNvPr id="28" name="TextBox 28"/>
          <p:cNvSpPr txBox="1"/>
          <p:nvPr/>
        </p:nvSpPr>
        <p:spPr>
          <a:xfrm>
            <a:off x="11413707" y="4128908"/>
            <a:ext cx="4723645" cy="1099820"/>
          </a:xfrm>
          <a:prstGeom prst="rect">
            <a:avLst/>
          </a:prstGeom>
        </p:spPr>
        <p:txBody>
          <a:bodyPr lIns="0" tIns="0" rIns="0" bIns="0" rtlCol="0" anchor="t">
            <a:spAutoFit/>
          </a:bodyPr>
          <a:lstStyle/>
          <a:p>
            <a:pPr algn="l">
              <a:lnSpc>
                <a:spcPts val="4480"/>
              </a:lnSpc>
            </a:pPr>
            <a:r>
              <a:rPr lang="en-US" sz="3200">
                <a:solidFill>
                  <a:srgbClr val="FDDCA1"/>
                </a:solidFill>
                <a:latin typeface="Averta 2"/>
              </a:rPr>
              <a:t>Syria, Jordan, Lebanon &amp; Palestine (SJLP)</a:t>
            </a:r>
          </a:p>
        </p:txBody>
      </p:sp>
      <p:sp>
        <p:nvSpPr>
          <p:cNvPr id="29" name="TextBox 29"/>
          <p:cNvSpPr txBox="1"/>
          <p:nvPr/>
        </p:nvSpPr>
        <p:spPr>
          <a:xfrm>
            <a:off x="11413707" y="3429138"/>
            <a:ext cx="295923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Southern Africa</a:t>
            </a:r>
          </a:p>
        </p:txBody>
      </p:sp>
      <p:sp>
        <p:nvSpPr>
          <p:cNvPr id="30" name="TextBox 30"/>
          <p:cNvSpPr txBox="1"/>
          <p:nvPr/>
        </p:nvSpPr>
        <p:spPr>
          <a:xfrm>
            <a:off x="11413707" y="6956315"/>
            <a:ext cx="220306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West Africa</a:t>
            </a:r>
          </a:p>
        </p:txBody>
      </p:sp>
      <p:sp>
        <p:nvSpPr>
          <p:cNvPr id="31" name="TextBox 31"/>
          <p:cNvSpPr txBox="1"/>
          <p:nvPr/>
        </p:nvSpPr>
        <p:spPr>
          <a:xfrm>
            <a:off x="11413707" y="7661750"/>
            <a:ext cx="152565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Zambia</a:t>
            </a:r>
          </a:p>
        </p:txBody>
      </p:sp>
      <p:sp>
        <p:nvSpPr>
          <p:cNvPr id="32" name="TextBox 32"/>
          <p:cNvSpPr txBox="1"/>
          <p:nvPr/>
        </p:nvSpPr>
        <p:spPr>
          <a:xfrm>
            <a:off x="11413707" y="8367186"/>
            <a:ext cx="2038873"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rPr>
              <a:t>Zimbabwe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1275</Words>
  <Application>Microsoft Office PowerPoint</Application>
  <PresentationFormat>Custom</PresentationFormat>
  <Paragraphs>139</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Averta 1</vt:lpstr>
      <vt:lpstr>Averta 2</vt:lpstr>
      <vt:lpstr>Arial</vt:lpstr>
      <vt:lpstr>Averta 3</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Presentation for Students</dc:title>
  <cp:lastModifiedBy>Mathilde Dias</cp:lastModifiedBy>
  <cp:revision>5</cp:revision>
  <dcterms:created xsi:type="dcterms:W3CDTF">2006-08-16T00:00:00Z</dcterms:created>
  <dcterms:modified xsi:type="dcterms:W3CDTF">2024-04-08T15:33:56Z</dcterms:modified>
  <dc:identifier>DAF64VxKjho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4328582</vt:lpwstr>
  </property>
  <property fmtid="{D5CDD505-2E9C-101B-9397-08002B2CF9AE}" pid="3" name="NXPowerLiteSettings">
    <vt:lpwstr>F7000400038000</vt:lpwstr>
  </property>
  <property fmtid="{D5CDD505-2E9C-101B-9397-08002B2CF9AE}" pid="4" name="NXPowerLiteVersion">
    <vt:lpwstr>S10.2.0</vt:lpwstr>
  </property>
</Properties>
</file>